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82" r:id="rId4"/>
    <p:sldId id="264" r:id="rId5"/>
    <p:sldId id="260" r:id="rId6"/>
    <p:sldId id="261" r:id="rId7"/>
    <p:sldId id="290" r:id="rId8"/>
    <p:sldId id="283" r:id="rId9"/>
    <p:sldId id="281" r:id="rId10"/>
    <p:sldId id="287" r:id="rId11"/>
    <p:sldId id="288" r:id="rId12"/>
    <p:sldId id="286" r:id="rId13"/>
    <p:sldId id="284" r:id="rId14"/>
    <p:sldId id="266" r:id="rId15"/>
    <p:sldId id="267" r:id="rId16"/>
    <p:sldId id="269" r:id="rId17"/>
    <p:sldId id="268" r:id="rId18"/>
    <p:sldId id="270" r:id="rId19"/>
    <p:sldId id="271" r:id="rId20"/>
    <p:sldId id="285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91" r:id="rId31"/>
    <p:sldId id="292" r:id="rId32"/>
    <p:sldId id="293" r:id="rId33"/>
  </p:sldIdLst>
  <p:sldSz cx="18288000" cy="10287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Malgun Gothic" panose="020B0503020000020004" pitchFamily="34" charset="-127"/>
      <p:regular r:id="rId39"/>
      <p:bold r:id="rId40"/>
    </p:embeddedFont>
    <p:embeddedFont>
      <p:font typeface="Malgun Gothic" panose="020B0503020000020004" pitchFamily="34" charset="-127"/>
      <p:regular r:id="rId39"/>
      <p:bold r:id="rId40"/>
    </p:embeddedFont>
    <p:embeddedFont>
      <p:font typeface="Montserrat" pitchFamily="2" charset="0"/>
      <p:regular r:id="rId41"/>
      <p:bold r:id="rId42"/>
      <p:italic r:id="rId43"/>
      <p:boldItalic r:id="rId44"/>
    </p:embeddedFont>
    <p:embeddedFont>
      <p:font typeface="Poppins Bold" panose="02000000000000000000" pitchFamily="2" charset="0"/>
      <p:regular r:id="rId45"/>
      <p:bold r:id="rId46"/>
    </p:embeddedFont>
    <p:embeddedFont>
      <p:font typeface="Poppins Light" panose="020B0604020202020204" pitchFamily="34" charset="0"/>
      <p:regular r:id="rId47"/>
      <p:italic r:id="rId48"/>
    </p:embeddedFont>
    <p:embeddedFont>
      <p:font typeface="Poppins Medium" panose="020B0604020202020204" pitchFamily="34" charset="0"/>
      <p:regular r:id="rId49"/>
      <p:italic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59A"/>
    <a:srgbClr val="00ECBB"/>
    <a:srgbClr val="00F1BE"/>
    <a:srgbClr val="00E0B1"/>
    <a:srgbClr val="696B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22" autoAdjust="0"/>
    <p:restoredTop sz="73032" autoAdjust="0"/>
  </p:normalViewPr>
  <p:slideViewPr>
    <p:cSldViewPr>
      <p:cViewPr varScale="1">
        <p:scale>
          <a:sx n="62" d="100"/>
          <a:sy n="62" d="100"/>
        </p:scale>
        <p:origin x="216" y="5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7A346-169A-CA4B-81A0-EE6D7E96F17E}" type="datetimeFigureOut">
              <a:rPr kumimoji="1" lang="ko-Kore-KR" altLang="en-US" smtClean="0"/>
              <a:t>2023. 12. 11.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734FFA-C2A6-EC4F-AD40-5A9ABA1F3EC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95268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u="none" strike="noStrike" dirty="0">
                <a:effectLst/>
                <a:latin typeface="-apple-system-font"/>
              </a:rPr>
              <a:t>  안녕하세요 산업인공지능학과 </a:t>
            </a:r>
            <a:r>
              <a:rPr lang="en-US" altLang="ko-KR" b="0" i="0" u="none" strike="noStrike" dirty="0">
                <a:effectLst/>
                <a:latin typeface="-apple-system-font"/>
              </a:rPr>
              <a:t>22</a:t>
            </a:r>
            <a:r>
              <a:rPr lang="ko-KR" altLang="en-US" b="0" i="0" u="none" strike="noStrike" dirty="0">
                <a:effectLst/>
                <a:latin typeface="-apple-system-font"/>
              </a:rPr>
              <a:t>학번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이재익입니다</a:t>
            </a:r>
            <a:r>
              <a:rPr lang="en-US" altLang="ko-KR" b="0" i="0" u="none" strike="noStrike" dirty="0">
                <a:effectLst/>
                <a:latin typeface="-apple-system-font"/>
              </a:rPr>
              <a:t>. </a:t>
            </a:r>
            <a:r>
              <a:rPr lang="ko-KR" altLang="en-US" b="0" i="0" u="none" strike="noStrike" dirty="0">
                <a:effectLst/>
                <a:latin typeface="-apple-system-font"/>
              </a:rPr>
              <a:t>발표 시작하겠습니다</a:t>
            </a:r>
            <a:r>
              <a:rPr lang="en-US" altLang="ko-KR" b="0" i="0" u="none" strike="noStrike" dirty="0">
                <a:effectLst/>
                <a:latin typeface="-apple-system-font"/>
              </a:rPr>
              <a:t>.</a:t>
            </a:r>
            <a:br>
              <a:rPr lang="en-US" altLang="ko-KR" b="0" i="0" u="none" strike="noStrike" dirty="0">
                <a:effectLst/>
                <a:latin typeface="-apple-system-font"/>
              </a:rPr>
            </a:br>
            <a:endParaRPr lang="en-US" altLang="ko-KR" b="0" i="0" u="none" strike="noStrike" dirty="0">
              <a:effectLst/>
              <a:latin typeface="-apple-system-font"/>
            </a:endParaRPr>
          </a:p>
          <a:p>
            <a:pPr algn="l"/>
            <a:r>
              <a:rPr lang="en-US" altLang="ko-KR" b="0" i="0" u="none" strike="noStrike" dirty="0">
                <a:effectLst/>
                <a:latin typeface="-apple-system-font"/>
              </a:rPr>
              <a:t>  </a:t>
            </a:r>
            <a:r>
              <a:rPr lang="ko-KR" altLang="en-US" b="0" i="0" u="none" strike="noStrike" dirty="0">
                <a:effectLst/>
                <a:latin typeface="-apple-system-font"/>
              </a:rPr>
              <a:t>저는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빼스터</a:t>
            </a:r>
            <a:r>
              <a:rPr lang="ko-KR" altLang="en-US" b="0" i="0" u="none" strike="noStrike" dirty="0">
                <a:effectLst/>
                <a:latin typeface="-apple-system-font"/>
              </a:rPr>
              <a:t>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알씨엔엔</a:t>
            </a:r>
            <a:r>
              <a:rPr lang="ko-KR" altLang="en-US" b="0" i="0" u="none" strike="noStrike" dirty="0">
                <a:effectLst/>
                <a:latin typeface="-apple-system-font"/>
              </a:rPr>
              <a:t> 기반 전이학습을 이용한 세탁물 얼룩 검출 및 분류를 주제로 학위 논문을 작성했습니다</a:t>
            </a:r>
            <a:r>
              <a:rPr lang="en-US" altLang="ko-KR" b="0" i="0" u="none" strike="noStrike" dirty="0">
                <a:effectLst/>
                <a:latin typeface="-apple-system-font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34FFA-C2A6-EC4F-AD40-5A9ABA1F3EC8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577840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u="none" strike="noStrike" dirty="0">
                <a:effectLst/>
                <a:latin typeface="-apple-system-font"/>
              </a:rPr>
              <a:t> 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뺴스터</a:t>
            </a:r>
            <a:r>
              <a:rPr lang="ko-KR" altLang="en-US" b="0" i="0" u="none" strike="noStrike" dirty="0">
                <a:effectLst/>
                <a:latin typeface="-apple-system-font"/>
              </a:rPr>
              <a:t>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알씨엔엔에서</a:t>
            </a:r>
            <a:r>
              <a:rPr lang="ko-KR" altLang="en-US" b="0" i="0" u="none" strike="noStrike" dirty="0">
                <a:effectLst/>
                <a:latin typeface="-apple-system-font"/>
              </a:rPr>
              <a:t> 백본으로 사용하는 첫번째 모델은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레스넷입니다</a:t>
            </a:r>
            <a:r>
              <a:rPr lang="en-US" altLang="ko-KR" b="0" i="0" u="none" strike="noStrike" dirty="0">
                <a:effectLst/>
                <a:latin typeface="-apple-system-font"/>
              </a:rPr>
              <a:t>.</a:t>
            </a:r>
          </a:p>
          <a:p>
            <a:pPr algn="l"/>
            <a:r>
              <a:rPr lang="ko-KR" altLang="en-US" b="0" i="0" u="none" strike="noStrike" dirty="0" err="1">
                <a:effectLst/>
                <a:latin typeface="-apple-system-font"/>
              </a:rPr>
              <a:t>레스넷은</a:t>
            </a:r>
            <a:r>
              <a:rPr lang="ko-KR" altLang="en-US" b="0" i="0" u="none" strike="noStrike" dirty="0">
                <a:effectLst/>
                <a:latin typeface="-apple-system-font"/>
              </a:rPr>
              <a:t> 기존 방식 블록에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숄컷을</a:t>
            </a:r>
            <a:r>
              <a:rPr lang="ko-KR" altLang="en-US" b="0" i="0" u="none" strike="noStrike" dirty="0">
                <a:effectLst/>
                <a:latin typeface="-apple-system-font"/>
              </a:rPr>
              <a:t> 추가한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리시듀얼</a:t>
            </a:r>
            <a:r>
              <a:rPr lang="ko-KR" altLang="en-US" b="0" i="0" u="none" strike="noStrike" dirty="0">
                <a:effectLst/>
                <a:latin typeface="-apple-system-font"/>
              </a:rPr>
              <a:t> 블록으로 구성됩니다</a:t>
            </a:r>
            <a:r>
              <a:rPr lang="en-US" altLang="ko-KR" b="0" i="0" u="none" strike="noStrike" dirty="0">
                <a:effectLst/>
                <a:latin typeface="-apple-system-font"/>
              </a:rPr>
              <a:t>.</a:t>
            </a:r>
          </a:p>
          <a:p>
            <a:pPr algn="l"/>
            <a:r>
              <a:rPr lang="ko-KR" altLang="en-US" b="0" i="0" u="none" strike="noStrike" dirty="0">
                <a:effectLst/>
                <a:latin typeface="-apple-system-font"/>
              </a:rPr>
              <a:t>오른쪽 하단 사진을 보면 기존방식의 블록을 적용한 </a:t>
            </a:r>
            <a:r>
              <a:rPr lang="en" altLang="ko-Kore-KR" b="0" i="0" u="none" strike="noStrike" dirty="0">
                <a:effectLst/>
                <a:latin typeface="-apple-system-font"/>
              </a:rPr>
              <a:t>plain </a:t>
            </a:r>
            <a:r>
              <a:rPr lang="ko-KR" altLang="en-US" b="0" i="0" u="none" strike="noStrike" dirty="0">
                <a:effectLst/>
                <a:latin typeface="-apple-system-font"/>
              </a:rPr>
              <a:t>모델은 </a:t>
            </a:r>
            <a:r>
              <a:rPr lang="en" altLang="ko-Kore-KR" b="0" i="0" u="none" strike="noStrike" dirty="0">
                <a:effectLst/>
                <a:latin typeface="-apple-system-font"/>
              </a:rPr>
              <a:t>layer</a:t>
            </a:r>
            <a:r>
              <a:rPr lang="ko-KR" altLang="en-US" b="0" i="0" u="none" strike="noStrike" dirty="0">
                <a:effectLst/>
                <a:latin typeface="-apple-system-font"/>
              </a:rPr>
              <a:t>가 깊어질수록 에러율이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증가하는것을</a:t>
            </a:r>
            <a:r>
              <a:rPr lang="ko-KR" altLang="en-US" b="0" i="0" u="none" strike="noStrike" dirty="0">
                <a:effectLst/>
                <a:latin typeface="-apple-system-font"/>
              </a:rPr>
              <a:t>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볼수잇지만</a:t>
            </a:r>
            <a:endParaRPr lang="ko-KR" altLang="en-US" b="0" i="0" u="none" strike="noStrike" dirty="0">
              <a:effectLst/>
              <a:latin typeface="-apple-system-font"/>
            </a:endParaRPr>
          </a:p>
          <a:p>
            <a:pPr algn="l"/>
            <a:r>
              <a:rPr lang="ko-KR" altLang="en-US" b="0" i="0" u="none" strike="noStrike" dirty="0" err="1">
                <a:effectLst/>
                <a:latin typeface="-apple-system-font"/>
              </a:rPr>
              <a:t>레스넷은</a:t>
            </a:r>
            <a:r>
              <a:rPr lang="ko-KR" altLang="en-US" b="0" i="0" u="none" strike="noStrike" dirty="0">
                <a:effectLst/>
                <a:latin typeface="-apple-system-font"/>
              </a:rPr>
              <a:t> </a:t>
            </a:r>
            <a:r>
              <a:rPr lang="en" altLang="ko-Kore-KR" b="0" i="0" u="none" strike="noStrike" dirty="0">
                <a:effectLst/>
                <a:latin typeface="-apple-system-font"/>
              </a:rPr>
              <a:t>layer</a:t>
            </a:r>
            <a:r>
              <a:rPr lang="ko-KR" altLang="en-US" b="0" i="0" u="none" strike="noStrike" dirty="0">
                <a:effectLst/>
                <a:latin typeface="-apple-system-font"/>
              </a:rPr>
              <a:t>가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깊어졌을때</a:t>
            </a:r>
            <a:r>
              <a:rPr lang="ko-KR" altLang="en-US" b="0" i="0" u="none" strike="noStrike" dirty="0">
                <a:effectLst/>
                <a:latin typeface="-apple-system-font"/>
              </a:rPr>
              <a:t> 에러율이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낮아진걸</a:t>
            </a:r>
            <a:r>
              <a:rPr lang="ko-KR" altLang="en-US" b="0" i="0" u="none" strike="noStrike" dirty="0">
                <a:effectLst/>
                <a:latin typeface="-apple-system-font"/>
              </a:rPr>
              <a:t>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볼수있습니다</a:t>
            </a:r>
            <a:r>
              <a:rPr lang="en-US" altLang="ko-KR" b="0" i="0" u="none" strike="noStrike" dirty="0">
                <a:effectLst/>
                <a:latin typeface="-apple-system-font"/>
              </a:rPr>
              <a:t>.</a:t>
            </a:r>
          </a:p>
          <a:p>
            <a:pPr algn="just"/>
            <a:endParaRPr lang="en" altLang="ko-Kore-KR" dirty="0">
              <a:effectLst/>
              <a:latin typeface="Malgun Gothic" panose="020B0503020000020004" pitchFamily="34" charset="-127"/>
            </a:endParaRPr>
          </a:p>
          <a:p>
            <a:pPr algn="just"/>
            <a:endParaRPr lang="en" altLang="ko-Kore-KR" dirty="0">
              <a:effectLst/>
              <a:latin typeface="Malgun Gothic" panose="020B0503020000020004" pitchFamily="34" charset="-127"/>
            </a:endParaRPr>
          </a:p>
          <a:p>
            <a:pPr algn="just"/>
            <a:r>
              <a:rPr lang="en" altLang="ko-Kore-KR" dirty="0">
                <a:effectLst/>
                <a:latin typeface="Malgun Gothic" panose="020B0503020000020004" pitchFamily="34" charset="-127"/>
              </a:rPr>
              <a:t> Residual</a:t>
            </a:r>
            <a:r>
              <a:rPr lang="en-US" altLang="ko-KR" dirty="0">
                <a:effectLst/>
                <a:latin typeface="Malgun Gothic" panose="020B0503020000020004" pitchFamily="34" charset="-127"/>
              </a:rPr>
              <a:t>(</a:t>
            </a:r>
            <a:r>
              <a:rPr lang="ko-KR" altLang="en-US" dirty="0" err="1">
                <a:effectLst/>
                <a:latin typeface="Malgun Gothic" panose="020B0503020000020004" pitchFamily="34" charset="-127"/>
              </a:rPr>
              <a:t>리시듀얼</a:t>
            </a:r>
            <a:r>
              <a:rPr lang="en-US" altLang="ko-KR" dirty="0">
                <a:effectLst/>
                <a:latin typeface="Malgun Gothic" panose="020B0503020000020004" pitchFamily="34" charset="-127"/>
              </a:rPr>
              <a:t>)</a:t>
            </a:r>
            <a:r>
              <a:rPr lang="en" altLang="ko-Kore-KR" dirty="0">
                <a:effectLst/>
                <a:latin typeface="Malgun Gothic" panose="020B0503020000020004" pitchFamily="34" charset="-127"/>
              </a:rPr>
              <a:t> Block</a:t>
            </a:r>
            <a:r>
              <a:rPr lang="ko-KR" altLang="en-US" dirty="0">
                <a:effectLst/>
                <a:latin typeface="Malgun Gothic" panose="020B0503020000020004" pitchFamily="34" charset="-127"/>
              </a:rPr>
              <a:t>은 기존 블록에 입력 값을 출력 값에 더해줄 수 있도록 </a:t>
            </a:r>
            <a:r>
              <a:rPr lang="en" altLang="ko-Kore-KR" dirty="0">
                <a:effectLst/>
                <a:latin typeface="Malgun Gothic" panose="020B0503020000020004" pitchFamily="34" charset="-127"/>
              </a:rPr>
              <a:t>shortcut </a:t>
            </a:r>
            <a:r>
              <a:rPr lang="ko-KR" altLang="en-US" dirty="0">
                <a:effectLst/>
                <a:latin typeface="Malgun Gothic" panose="020B0503020000020004" pitchFamily="34" charset="-127"/>
              </a:rPr>
              <a:t>추가한 것이다</a:t>
            </a:r>
            <a:r>
              <a:rPr lang="en-US" altLang="ko-KR" dirty="0">
                <a:effectLst/>
                <a:latin typeface="Malgun Gothic" panose="020B0503020000020004" pitchFamily="34" charset="-127"/>
              </a:rPr>
              <a:t>.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34FFA-C2A6-EC4F-AD40-5A9ABA1F3EC8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5278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u="none" strike="noStrike" dirty="0" err="1">
                <a:effectLst/>
                <a:latin typeface="-apple-system-font"/>
              </a:rPr>
              <a:t>빼스터</a:t>
            </a:r>
            <a:r>
              <a:rPr lang="ko-KR" altLang="en-US" b="0" i="0" u="none" strike="noStrike" dirty="0">
                <a:effectLst/>
                <a:latin typeface="-apple-system-font"/>
              </a:rPr>
              <a:t>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알씨엔엔에서</a:t>
            </a:r>
            <a:r>
              <a:rPr lang="ko-KR" altLang="en-US" b="0" i="0" u="none" strike="noStrike" dirty="0">
                <a:effectLst/>
                <a:latin typeface="-apple-system-font"/>
              </a:rPr>
              <a:t> 백본으로 사용하는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두번쨰</a:t>
            </a:r>
            <a:r>
              <a:rPr lang="ko-KR" altLang="en-US" b="0" i="0" u="none" strike="noStrike" dirty="0">
                <a:effectLst/>
                <a:latin typeface="-apple-system-font"/>
              </a:rPr>
              <a:t> 모델은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모바일넷입니다</a:t>
            </a:r>
            <a:r>
              <a:rPr lang="en-US" altLang="ko-KR" b="0" i="0" u="none" strike="noStrike" dirty="0">
                <a:effectLst/>
                <a:latin typeface="-apple-system-font"/>
              </a:rPr>
              <a:t>.</a:t>
            </a:r>
          </a:p>
          <a:p>
            <a:pPr algn="l"/>
            <a:r>
              <a:rPr lang="en-US" altLang="ko-KR" b="0" i="0" u="none" strike="noStrike" dirty="0">
                <a:effectLst/>
                <a:latin typeface="-apple-system-font"/>
              </a:rPr>
              <a:t>  </a:t>
            </a:r>
            <a:r>
              <a:rPr lang="ko-KR" altLang="en-US" b="0" i="0" u="none" strike="noStrike" dirty="0">
                <a:effectLst/>
                <a:latin typeface="-apple-system-font"/>
              </a:rPr>
              <a:t>모바일넷은 모바일과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임베이드</a:t>
            </a:r>
            <a:r>
              <a:rPr lang="ko-KR" altLang="en-US" b="0" i="0" u="none" strike="noStrike" dirty="0">
                <a:effectLst/>
                <a:latin typeface="-apple-system-font"/>
              </a:rPr>
              <a:t> 비전 어플리케이션에서 효율적으로 사용할 수 있게 고안된 모델입니다</a:t>
            </a:r>
            <a:r>
              <a:rPr lang="en-US" altLang="ko-KR" b="0" i="0" u="none" strike="noStrike" dirty="0">
                <a:effectLst/>
                <a:latin typeface="-apple-system-font"/>
              </a:rPr>
              <a:t>.</a:t>
            </a:r>
          </a:p>
          <a:p>
            <a:pPr algn="l"/>
            <a:r>
              <a:rPr lang="en-US" altLang="ko-KR" b="0" i="0" u="none" strike="noStrike" dirty="0">
                <a:effectLst/>
                <a:latin typeface="-apple-system-font"/>
              </a:rPr>
              <a:t>  </a:t>
            </a:r>
            <a:r>
              <a:rPr lang="ko-KR" altLang="en-US" b="0" i="0" u="none" strike="noStrike" dirty="0">
                <a:effectLst/>
                <a:latin typeface="-apple-system-font"/>
              </a:rPr>
              <a:t>임베디드 비전은 카메라와 프로세싱 보드가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통합된것을</a:t>
            </a:r>
            <a:r>
              <a:rPr lang="ko-KR" altLang="en-US" b="0" i="0" u="none" strike="noStrike" dirty="0">
                <a:effectLst/>
                <a:latin typeface="-apple-system-font"/>
              </a:rPr>
              <a:t> 의미합니다</a:t>
            </a:r>
            <a:r>
              <a:rPr lang="en-US" altLang="ko-KR" b="0" i="0" u="none" strike="noStrike" dirty="0">
                <a:effectLst/>
                <a:latin typeface="-apple-system-font"/>
              </a:rPr>
              <a:t>.</a:t>
            </a:r>
          </a:p>
          <a:p>
            <a:pPr algn="just"/>
            <a:endParaRPr lang="en-US" altLang="ko-KR" b="0" i="0" dirty="0">
              <a:solidFill>
                <a:srgbClr val="122F49"/>
              </a:solidFill>
              <a:effectLst/>
              <a:latin typeface="Montserrat" panose="020F0502020204030204" pitchFamily="34" charset="0"/>
            </a:endParaRPr>
          </a:p>
          <a:p>
            <a:pPr algn="just"/>
            <a:endParaRPr lang="en-US" altLang="ko-KR" b="0" i="0" dirty="0">
              <a:solidFill>
                <a:srgbClr val="122F49"/>
              </a:solidFill>
              <a:effectLst/>
              <a:latin typeface="Montserrat" panose="020F0502020204030204" pitchFamily="34" charset="0"/>
            </a:endParaRPr>
          </a:p>
          <a:p>
            <a:pPr algn="just"/>
            <a:r>
              <a:rPr lang="ko-KR" altLang="en-US" b="0" i="0" dirty="0">
                <a:solidFill>
                  <a:srgbClr val="122F49"/>
                </a:solidFill>
                <a:effectLst/>
                <a:latin typeface="Montserrat" panose="020F0502020204030204" pitchFamily="34" charset="0"/>
              </a:rPr>
              <a:t>임베디드 비전은 카메라와 프로세싱 보드가 통합된 것을 의미</a:t>
            </a:r>
            <a:r>
              <a:rPr lang="en-US" altLang="ko-KR" dirty="0">
                <a:effectLst/>
                <a:latin typeface="Malgun Gothic" panose="020B0503020000020004" pitchFamily="34" charset="-127"/>
              </a:rPr>
              <a:t>.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34FFA-C2A6-EC4F-AD40-5A9ABA1F3EC8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43984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u="none" strike="noStrike" dirty="0">
                <a:effectLst/>
                <a:latin typeface="-apple-system-font"/>
              </a:rPr>
              <a:t>  세탁물 얼룩 검출 및 분류 성능을 비교하기위한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두번쨰</a:t>
            </a:r>
            <a:r>
              <a:rPr lang="ko-KR" altLang="en-US" b="0" i="0" u="none" strike="noStrike" dirty="0">
                <a:effectLst/>
                <a:latin typeface="-apple-system-font"/>
              </a:rPr>
              <a:t> 객체 검출 모델은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욜로브이파이브</a:t>
            </a:r>
            <a:r>
              <a:rPr lang="ko-KR" altLang="en-US" b="0" i="0" u="none" strike="noStrike" dirty="0">
                <a:effectLst/>
                <a:latin typeface="-apple-system-font"/>
              </a:rPr>
              <a:t> 입니다</a:t>
            </a:r>
            <a:r>
              <a:rPr lang="en-US" altLang="ko-KR" b="0" i="0" u="none" strike="noStrike" dirty="0">
                <a:effectLst/>
                <a:latin typeface="-apple-system-font"/>
              </a:rPr>
              <a:t>.</a:t>
            </a:r>
          </a:p>
          <a:p>
            <a:pPr algn="l"/>
            <a:br>
              <a:rPr lang="en-US" altLang="ko-KR" b="0" i="0" u="none" strike="noStrike" dirty="0">
                <a:effectLst/>
                <a:latin typeface="-apple-system-font"/>
              </a:rPr>
            </a:br>
            <a:endParaRPr lang="en-US" altLang="ko-KR" b="0" i="0" u="none" strike="noStrike" dirty="0">
              <a:effectLst/>
              <a:latin typeface="-apple-system-font"/>
            </a:endParaRPr>
          </a:p>
          <a:p>
            <a:pPr algn="l"/>
            <a:r>
              <a:rPr lang="en-US" altLang="ko-KR" b="0" i="0" u="none" strike="noStrike" dirty="0">
                <a:effectLst/>
                <a:latin typeface="-apple-system-font"/>
              </a:rPr>
              <a:t> 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욜로</a:t>
            </a:r>
            <a:r>
              <a:rPr lang="ko-KR" altLang="en-US" b="0" i="0" u="none" strike="noStrike" dirty="0">
                <a:effectLst/>
                <a:latin typeface="-apple-system-font"/>
              </a:rPr>
              <a:t> </a:t>
            </a:r>
            <a:r>
              <a:rPr lang="en" altLang="ko-Kore-KR" b="0" i="0" u="none" strike="noStrike" dirty="0">
                <a:effectLst/>
                <a:latin typeface="-apple-system-font"/>
              </a:rPr>
              <a:t>v5</a:t>
            </a:r>
            <a:r>
              <a:rPr lang="ko-KR" altLang="en-US" b="0" i="0" u="none" strike="noStrike" dirty="0">
                <a:effectLst/>
                <a:latin typeface="-apple-system-font"/>
              </a:rPr>
              <a:t>는 유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온리</a:t>
            </a:r>
            <a:r>
              <a:rPr lang="ko-KR" altLang="en-US" b="0" i="0" u="none" strike="noStrike" dirty="0">
                <a:effectLst/>
                <a:latin typeface="-apple-system-font"/>
              </a:rPr>
              <a:t> 룩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원스의</a:t>
            </a:r>
            <a:r>
              <a:rPr lang="ko-KR" altLang="en-US" b="0" i="0" u="none" strike="noStrike" dirty="0">
                <a:effectLst/>
                <a:latin typeface="-apple-system-font"/>
              </a:rPr>
              <a:t> 약자로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원스테이지디텍션</a:t>
            </a:r>
            <a:r>
              <a:rPr lang="ko-KR" altLang="en-US" b="0" i="0" u="none" strike="noStrike" dirty="0">
                <a:effectLst/>
                <a:latin typeface="-apple-system-font"/>
              </a:rPr>
              <a:t> 방식을 사용하는 모델입니다</a:t>
            </a:r>
            <a:r>
              <a:rPr lang="en-US" altLang="ko-KR" b="0" i="0" u="none" strike="noStrike" dirty="0">
                <a:effectLst/>
                <a:latin typeface="-apple-system-font"/>
              </a:rPr>
              <a:t>.</a:t>
            </a:r>
          </a:p>
          <a:p>
            <a:pPr algn="l"/>
            <a:r>
              <a:rPr lang="en-US" altLang="ko-KR" b="0" i="0" u="none" strike="noStrike" dirty="0">
                <a:effectLst/>
                <a:latin typeface="-apple-system-font"/>
              </a:rPr>
              <a:t>  </a:t>
            </a:r>
          </a:p>
          <a:p>
            <a:pPr algn="l"/>
            <a:r>
              <a:rPr lang="en-US" altLang="ko-KR" b="0" i="0" u="none" strike="noStrike" dirty="0">
                <a:effectLst/>
                <a:latin typeface="-apple-system-font"/>
              </a:rPr>
              <a:t> 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욜로브이파이브에는</a:t>
            </a:r>
            <a:r>
              <a:rPr lang="ko-KR" altLang="en-US" b="0" i="0" u="none" strike="noStrike" dirty="0">
                <a:effectLst/>
                <a:latin typeface="-apple-system-font"/>
              </a:rPr>
              <a:t> </a:t>
            </a:r>
            <a:r>
              <a:rPr lang="en" altLang="ko-Kore-KR" b="0" i="0" u="none" strike="noStrike" dirty="0" err="1">
                <a:effectLst/>
                <a:latin typeface="-apple-system-font"/>
              </a:rPr>
              <a:t>n,s,m,l,x</a:t>
            </a:r>
            <a:r>
              <a:rPr lang="en" altLang="ko-Kore-KR" b="0" i="0" u="none" strike="noStrike" dirty="0">
                <a:effectLst/>
                <a:latin typeface="-apple-system-font"/>
              </a:rPr>
              <a:t> </a:t>
            </a:r>
            <a:r>
              <a:rPr lang="ko-KR" altLang="en-US" b="0" i="0" u="none" strike="noStrike" dirty="0">
                <a:effectLst/>
                <a:latin typeface="-apple-system-font"/>
              </a:rPr>
              <a:t>모델이 있는데 해당 연구에서는 </a:t>
            </a:r>
            <a:r>
              <a:rPr lang="en" altLang="ko-Kore-KR" b="0" i="0" u="none" strike="noStrike" dirty="0">
                <a:effectLst/>
                <a:latin typeface="-apple-system-font"/>
              </a:rPr>
              <a:t>n , m, x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를</a:t>
            </a:r>
            <a:r>
              <a:rPr lang="ko-KR" altLang="en-US" b="0" i="0" u="none" strike="noStrike" dirty="0">
                <a:effectLst/>
                <a:latin typeface="-apple-system-font"/>
              </a:rPr>
              <a:t> 사용합니다</a:t>
            </a:r>
            <a:r>
              <a:rPr lang="en-US" altLang="ko-KR" b="0" i="0" u="none" strike="noStrike" dirty="0">
                <a:effectLst/>
                <a:latin typeface="-apple-system-font"/>
              </a:rPr>
              <a:t>.</a:t>
            </a:r>
          </a:p>
          <a:p>
            <a:endParaRPr lang="en-US" altLang="ko-KR" dirty="0">
              <a:solidFill>
                <a:srgbClr val="212529"/>
              </a:solidFill>
              <a:effectLst/>
              <a:latin typeface="Malgun Gothic" panose="020B0503020000020004" pitchFamily="34" charset="-127"/>
            </a:endParaRPr>
          </a:p>
          <a:p>
            <a:endParaRPr lang="en-US" altLang="ko-KR" dirty="0">
              <a:solidFill>
                <a:srgbClr val="212529"/>
              </a:solidFill>
              <a:effectLst/>
              <a:latin typeface="Malgun Gothic" panose="020B0503020000020004" pitchFamily="34" charset="-127"/>
            </a:endParaRPr>
          </a:p>
          <a:p>
            <a:r>
              <a:rPr lang="ko-KR" altLang="en-US" dirty="0">
                <a:solidFill>
                  <a:srgbClr val="212529"/>
                </a:solidFill>
                <a:effectLst/>
                <a:latin typeface="Malgun Gothic" panose="020B0503020000020004" pitchFamily="34" charset="-127"/>
              </a:rPr>
              <a:t>반면 </a:t>
            </a:r>
            <a:r>
              <a:rPr lang="en-US" altLang="ko-KR" dirty="0">
                <a:solidFill>
                  <a:srgbClr val="212529"/>
                </a:solidFill>
                <a:effectLst/>
                <a:latin typeface="Malgun Gothic" panose="020B0503020000020004" pitchFamily="34" charset="-127"/>
              </a:rPr>
              <a:t>1-</a:t>
            </a:r>
            <a:r>
              <a:rPr lang="en" altLang="ko-Kore-KR" dirty="0">
                <a:solidFill>
                  <a:srgbClr val="212529"/>
                </a:solidFill>
                <a:effectLst/>
                <a:latin typeface="Malgun Gothic" panose="020B0503020000020004" pitchFamily="34" charset="-127"/>
              </a:rPr>
              <a:t>stage detector</a:t>
            </a:r>
            <a:r>
              <a:rPr lang="ko-KR" altLang="en-US" dirty="0">
                <a:solidFill>
                  <a:srgbClr val="212529"/>
                </a:solidFill>
                <a:effectLst/>
                <a:latin typeface="Malgun Gothic" panose="020B0503020000020004" pitchFamily="34" charset="-127"/>
              </a:rPr>
              <a:t>는 </a:t>
            </a:r>
            <a:r>
              <a:rPr lang="en" altLang="ko-Kore-KR" dirty="0">
                <a:solidFill>
                  <a:srgbClr val="212529"/>
                </a:solidFill>
                <a:effectLst/>
                <a:latin typeface="Malgun Gothic" panose="020B0503020000020004" pitchFamily="34" charset="-127"/>
              </a:rPr>
              <a:t>Regional Proposal</a:t>
            </a:r>
            <a:r>
              <a:rPr lang="ko-KR" altLang="en-US" dirty="0">
                <a:solidFill>
                  <a:srgbClr val="212529"/>
                </a:solidFill>
                <a:effectLst/>
                <a:latin typeface="Malgun Gothic" panose="020B0503020000020004" pitchFamily="34" charset="-127"/>
              </a:rPr>
              <a:t>과 </a:t>
            </a:r>
            <a:r>
              <a:rPr lang="en" altLang="ko-Kore-KR" dirty="0">
                <a:solidFill>
                  <a:srgbClr val="212529"/>
                </a:solidFill>
                <a:effectLst/>
                <a:latin typeface="Malgun Gothic" panose="020B0503020000020004" pitchFamily="34" charset="-127"/>
              </a:rPr>
              <a:t>Classification</a:t>
            </a:r>
            <a:r>
              <a:rPr lang="ko-KR" altLang="en-US" dirty="0">
                <a:solidFill>
                  <a:srgbClr val="212529"/>
                </a:solidFill>
                <a:effectLst/>
                <a:latin typeface="Malgun Gothic" panose="020B0503020000020004" pitchFamily="34" charset="-127"/>
              </a:rPr>
              <a:t>이 </a:t>
            </a:r>
            <a:r>
              <a:rPr lang="en" altLang="ko-Kore-KR" dirty="0">
                <a:solidFill>
                  <a:srgbClr val="212529"/>
                </a:solidFill>
                <a:effectLst/>
                <a:latin typeface="Malgun Gothic" panose="020B0503020000020004" pitchFamily="34" charset="-127"/>
              </a:rPr>
              <a:t>CNN</a:t>
            </a:r>
            <a:r>
              <a:rPr lang="ko-KR" altLang="en-US" dirty="0">
                <a:solidFill>
                  <a:srgbClr val="212529"/>
                </a:solidFill>
                <a:effectLst/>
                <a:latin typeface="Malgun Gothic" panose="020B0503020000020004" pitchFamily="34" charset="-127"/>
              </a:rPr>
              <a:t>을 통해 동시에 이루어져 </a:t>
            </a:r>
            <a:r>
              <a:rPr lang="en-US" altLang="ko-KR" dirty="0">
                <a:solidFill>
                  <a:srgbClr val="212529"/>
                </a:solidFill>
                <a:effectLst/>
                <a:latin typeface="Malgun Gothic" panose="020B0503020000020004" pitchFamily="34" charset="-127"/>
              </a:rPr>
              <a:t>2-</a:t>
            </a:r>
            <a:r>
              <a:rPr lang="en" altLang="ko-Kore-KR" dirty="0">
                <a:solidFill>
                  <a:srgbClr val="212529"/>
                </a:solidFill>
                <a:effectLst/>
                <a:latin typeface="Malgun Gothic" panose="020B0503020000020004" pitchFamily="34" charset="-127"/>
              </a:rPr>
              <a:t>Stage</a:t>
            </a:r>
            <a:r>
              <a:rPr lang="ko-KR" altLang="en-US" dirty="0">
                <a:solidFill>
                  <a:srgbClr val="212529"/>
                </a:solidFill>
                <a:effectLst/>
                <a:latin typeface="Malgun Gothic" panose="020B0503020000020004" pitchFamily="34" charset="-127"/>
              </a:rPr>
              <a:t>보다 정확도는 떨어지고  속도가 빠릅니다</a:t>
            </a:r>
            <a:r>
              <a:rPr lang="en-US" altLang="ko-KR" dirty="0">
                <a:solidFill>
                  <a:srgbClr val="212529"/>
                </a:solidFill>
                <a:effectLst/>
                <a:latin typeface="Malgun Gothic" panose="020B0503020000020004" pitchFamily="34" charset="-127"/>
              </a:rPr>
              <a:t>.</a:t>
            </a:r>
            <a:r>
              <a:rPr lang="ko-KR" altLang="en-US" dirty="0">
                <a:solidFill>
                  <a:srgbClr val="212529"/>
                </a:solidFill>
                <a:effectLst/>
                <a:latin typeface="Malgun Gothic" panose="020B0503020000020004" pitchFamily="34" charset="-127"/>
              </a:rPr>
              <a:t> </a:t>
            </a:r>
            <a:br>
              <a:rPr lang="ko-KR" altLang="en-US" dirty="0"/>
            </a:br>
            <a:r>
              <a:rPr lang="en" altLang="ko-Kore-KR" dirty="0">
                <a:solidFill>
                  <a:srgbClr val="212529"/>
                </a:solidFill>
                <a:effectLst/>
                <a:latin typeface="Malgun Gothic" panose="020B0503020000020004" pitchFamily="34" charset="-127"/>
              </a:rPr>
              <a:t>Feature extraction</a:t>
            </a:r>
            <a:r>
              <a:rPr lang="ko-KR" altLang="en-US" dirty="0">
                <a:solidFill>
                  <a:srgbClr val="212529"/>
                </a:solidFill>
                <a:effectLst/>
                <a:latin typeface="Malgun Gothic" panose="020B0503020000020004" pitchFamily="34" charset="-127"/>
              </a:rPr>
              <a:t>에 해당하는 </a:t>
            </a:r>
            <a:r>
              <a:rPr lang="en" altLang="ko-Kore-KR" dirty="0">
                <a:solidFill>
                  <a:srgbClr val="212529"/>
                </a:solidFill>
                <a:effectLst/>
                <a:latin typeface="Malgun Gothic" panose="020B0503020000020004" pitchFamily="34" charset="-127"/>
              </a:rPr>
              <a:t>Conv layers</a:t>
            </a:r>
            <a:r>
              <a:rPr lang="ko-KR" altLang="en-US" dirty="0">
                <a:solidFill>
                  <a:srgbClr val="212529"/>
                </a:solidFill>
                <a:effectLst/>
                <a:latin typeface="Malgun Gothic" panose="020B0503020000020004" pitchFamily="34" charset="-127"/>
              </a:rPr>
              <a:t>에서 두 가지가 동시에 이루어집니다</a:t>
            </a:r>
            <a:r>
              <a:rPr lang="en-US" altLang="ko-KR" dirty="0">
                <a:solidFill>
                  <a:srgbClr val="212529"/>
                </a:solidFill>
                <a:effectLst/>
                <a:latin typeface="Malgun Gothic" panose="020B0503020000020004" pitchFamily="34" charset="-127"/>
              </a:rPr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34FFA-C2A6-EC4F-AD40-5A9ABA1F3EC8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907667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u="none" strike="noStrike" dirty="0">
                <a:effectLst/>
                <a:latin typeface="-apple-system-font"/>
              </a:rPr>
              <a:t>  다음은 학습 및 성능 평가입니다</a:t>
            </a:r>
            <a:r>
              <a:rPr lang="en-US" altLang="ko-KR" b="0" i="0" u="none" strike="noStrike" dirty="0">
                <a:effectLst/>
                <a:latin typeface="-apple-system-font"/>
              </a:rPr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34FFA-C2A6-EC4F-AD40-5A9ABA1F3EC8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34385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u="none" strike="noStrike" dirty="0">
                <a:effectLst/>
                <a:latin typeface="-apple-system-font"/>
              </a:rPr>
              <a:t>  실험절차는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코코데이터셋을</a:t>
            </a:r>
            <a:r>
              <a:rPr lang="ko-KR" altLang="en-US" b="0" i="0" u="none" strike="noStrike" dirty="0">
                <a:effectLst/>
                <a:latin typeface="-apple-system-font"/>
              </a:rPr>
              <a:t> 이용하여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사전학습된</a:t>
            </a:r>
            <a:r>
              <a:rPr lang="ko-KR" altLang="en-US" b="0" i="0" u="none" strike="noStrike" dirty="0">
                <a:effectLst/>
                <a:latin typeface="-apple-system-font"/>
              </a:rPr>
              <a:t>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레스넷</a:t>
            </a:r>
            <a:r>
              <a:rPr lang="ko-KR" altLang="en-US" b="0" i="0" u="none" strike="noStrike" dirty="0">
                <a:effectLst/>
                <a:latin typeface="-apple-system-font"/>
              </a:rPr>
              <a:t> </a:t>
            </a:r>
            <a:r>
              <a:rPr lang="en-US" altLang="ko-KR" b="0" i="0" u="none" strike="noStrike" dirty="0">
                <a:effectLst/>
                <a:latin typeface="-apple-system-font"/>
              </a:rPr>
              <a:t>50</a:t>
            </a:r>
            <a:r>
              <a:rPr lang="ko-KR" altLang="en-US" b="0" i="0" u="none" strike="noStrike" dirty="0">
                <a:effectLst/>
                <a:latin typeface="-apple-system-font"/>
              </a:rPr>
              <a:t>과 모바일넷을 백본으로 사용하여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빼스터</a:t>
            </a:r>
            <a:r>
              <a:rPr lang="ko-KR" altLang="en-US" b="0" i="0" u="none" strike="noStrike" dirty="0">
                <a:effectLst/>
                <a:latin typeface="-apple-system-font"/>
              </a:rPr>
              <a:t>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알씨앤앤</a:t>
            </a:r>
            <a:r>
              <a:rPr lang="ko-KR" altLang="en-US" b="0" i="0" u="none" strike="noStrike" dirty="0">
                <a:effectLst/>
                <a:latin typeface="-apple-system-font"/>
              </a:rPr>
              <a:t> 전이학습을 수행하고</a:t>
            </a:r>
          </a:p>
          <a:p>
            <a:pPr algn="l"/>
            <a:r>
              <a:rPr lang="ko-KR" altLang="en-US" b="0" i="0" u="none" strike="noStrike" dirty="0">
                <a:effectLst/>
                <a:latin typeface="-apple-system-font"/>
              </a:rPr>
              <a:t> 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욜로</a:t>
            </a:r>
            <a:r>
              <a:rPr lang="ko-KR" altLang="en-US" b="0" i="0" u="none" strike="noStrike" dirty="0">
                <a:effectLst/>
                <a:latin typeface="-apple-system-font"/>
              </a:rPr>
              <a:t>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브이파이브</a:t>
            </a:r>
            <a:r>
              <a:rPr lang="ko-KR" altLang="en-US" b="0" i="0" u="none" strike="noStrike" dirty="0">
                <a:effectLst/>
                <a:latin typeface="-apple-system-font"/>
              </a:rPr>
              <a:t>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모델중</a:t>
            </a:r>
            <a:r>
              <a:rPr lang="ko-KR" altLang="en-US" b="0" i="0" u="none" strike="noStrike" dirty="0">
                <a:effectLst/>
                <a:latin typeface="-apple-system-font"/>
              </a:rPr>
              <a:t> </a:t>
            </a:r>
            <a:r>
              <a:rPr lang="en" altLang="ko-Kore-KR" b="0" i="0" u="none" strike="noStrike" dirty="0" err="1">
                <a:effectLst/>
                <a:latin typeface="-apple-system-font"/>
              </a:rPr>
              <a:t>n,m,x</a:t>
            </a:r>
            <a:r>
              <a:rPr lang="en" altLang="ko-Kore-KR" b="0" i="0" u="none" strike="noStrike" dirty="0">
                <a:effectLst/>
                <a:latin typeface="-apple-system-font"/>
              </a:rPr>
              <a:t> </a:t>
            </a:r>
            <a:r>
              <a:rPr lang="ko-KR" altLang="en-US" b="0" i="0" u="none" strike="noStrike" dirty="0">
                <a:effectLst/>
                <a:latin typeface="-apple-system-font"/>
              </a:rPr>
              <a:t>학습을 수행하여 </a:t>
            </a:r>
            <a:r>
              <a:rPr lang="en" altLang="ko-Kore-KR" b="0" i="0" u="none" strike="noStrike" dirty="0" err="1">
                <a:effectLst/>
                <a:latin typeface="-apple-system-font"/>
              </a:rPr>
              <a:t>mAP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를</a:t>
            </a:r>
            <a:r>
              <a:rPr lang="ko-KR" altLang="en-US" b="0" i="0" u="none" strike="noStrike" dirty="0">
                <a:effectLst/>
                <a:latin typeface="-apple-system-font"/>
              </a:rPr>
              <a:t> 이용하여 성능을 비교합니다</a:t>
            </a:r>
            <a:r>
              <a:rPr lang="en-US" altLang="ko-KR" b="0" i="0" u="none" strike="noStrike" dirty="0">
                <a:effectLst/>
                <a:latin typeface="-apple-system-font"/>
              </a:rPr>
              <a:t>.</a:t>
            </a:r>
          </a:p>
          <a:p>
            <a:pPr algn="l"/>
            <a:r>
              <a:rPr lang="en-US" altLang="ko-KR" b="0" i="0" u="none" strike="noStrike" dirty="0">
                <a:effectLst/>
                <a:latin typeface="-apple-system-font"/>
              </a:rPr>
              <a:t>  </a:t>
            </a:r>
            <a:r>
              <a:rPr lang="ko-KR" altLang="en-US" b="0" i="0" u="none" strike="noStrike" dirty="0">
                <a:effectLst/>
                <a:latin typeface="-apple-system-font"/>
              </a:rPr>
              <a:t>그리고 학습된 모델과 카메라를 이용하여 세탁물 얼룩 검출 및 분류 실험을 진행합니다</a:t>
            </a:r>
            <a:r>
              <a:rPr lang="en-US" altLang="ko-KR" b="0" i="0" u="none" strike="noStrike" dirty="0">
                <a:effectLst/>
                <a:latin typeface="-apple-system-font"/>
              </a:rPr>
              <a:t>.</a:t>
            </a:r>
          </a:p>
          <a:p>
            <a:pPr algn="l"/>
            <a:br>
              <a:rPr lang="en-US" altLang="ko-KR" b="0" i="0" u="none" strike="noStrike" dirty="0">
                <a:effectLst/>
                <a:latin typeface="-apple-system-font"/>
              </a:rPr>
            </a:br>
            <a:endParaRPr lang="en-US" altLang="ko-KR" b="0" i="0" u="none" strike="noStrike" dirty="0">
              <a:effectLst/>
              <a:latin typeface="-apple-system-font"/>
            </a:endParaRPr>
          </a:p>
          <a:p>
            <a:pPr algn="l"/>
            <a:r>
              <a:rPr lang="en-US" altLang="ko-KR" b="0" i="0" u="none" strike="noStrike" dirty="0">
                <a:effectLst/>
                <a:latin typeface="-apple-system-font"/>
              </a:rPr>
              <a:t>  </a:t>
            </a:r>
            <a:r>
              <a:rPr lang="ko-KR" altLang="en-US" b="0" i="0" u="none" strike="noStrike" dirty="0">
                <a:effectLst/>
                <a:latin typeface="-apple-system-font"/>
              </a:rPr>
              <a:t>데이터셋은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로보플로우에</a:t>
            </a:r>
            <a:r>
              <a:rPr lang="ko-KR" altLang="en-US" b="0" i="0" u="none" strike="noStrike" dirty="0">
                <a:effectLst/>
                <a:latin typeface="-apple-system-font"/>
              </a:rPr>
              <a:t>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올라와잇는</a:t>
            </a:r>
            <a:r>
              <a:rPr lang="ko-KR" altLang="en-US" b="0" i="0" u="none" strike="noStrike" dirty="0">
                <a:effectLst/>
                <a:latin typeface="-apple-system-font"/>
              </a:rPr>
              <a:t>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세탈물</a:t>
            </a:r>
            <a:r>
              <a:rPr lang="ko-KR" altLang="en-US" b="0" i="0" u="none" strike="noStrike" dirty="0">
                <a:effectLst/>
                <a:latin typeface="-apple-system-font"/>
              </a:rPr>
              <a:t> 얼룩 오픈 데이터셋을 사용하려고 했으나</a:t>
            </a:r>
            <a:r>
              <a:rPr lang="en-US" altLang="ko-KR" b="0" i="0" u="none" strike="noStrike" dirty="0">
                <a:effectLst/>
                <a:latin typeface="-apple-system-font"/>
              </a:rPr>
              <a:t>, </a:t>
            </a:r>
            <a:r>
              <a:rPr lang="ko-KR" altLang="en-US" b="0" i="0" u="none" strike="noStrike" dirty="0">
                <a:effectLst/>
                <a:latin typeface="-apple-system-font"/>
              </a:rPr>
              <a:t>학습을 진행할수록 성능이 낮아져 확인해보니</a:t>
            </a:r>
          </a:p>
          <a:p>
            <a:pPr algn="l"/>
            <a:r>
              <a:rPr lang="ko-KR" altLang="en-US" b="0" i="0" u="none" strike="noStrike" dirty="0">
                <a:effectLst/>
                <a:latin typeface="-apple-system-font"/>
              </a:rPr>
              <a:t>  아래 사진처럼 라벨링이 제대로 되어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있지않은</a:t>
            </a:r>
            <a:r>
              <a:rPr lang="ko-KR" altLang="en-US" b="0" i="0" u="none" strike="noStrike" dirty="0">
                <a:effectLst/>
                <a:latin typeface="-apple-system-font"/>
              </a:rPr>
              <a:t> 데이터들이 있어</a:t>
            </a:r>
            <a:r>
              <a:rPr lang="en-US" altLang="ko-KR" b="0" i="0" u="none" strike="noStrike" dirty="0">
                <a:effectLst/>
                <a:latin typeface="-apple-system-font"/>
              </a:rPr>
              <a:t>, </a:t>
            </a:r>
            <a:r>
              <a:rPr lang="ko-KR" altLang="en-US" b="0" i="0" u="none" strike="noStrike" dirty="0">
                <a:effectLst/>
                <a:latin typeface="-apple-system-font"/>
              </a:rPr>
              <a:t>오픈 데이터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셋중</a:t>
            </a:r>
            <a:r>
              <a:rPr lang="ko-KR" altLang="en-US" b="0" i="0" u="none" strike="noStrike" dirty="0">
                <a:effectLst/>
                <a:latin typeface="-apple-system-font"/>
              </a:rPr>
              <a:t> 정상적인 데이터와 직접 인터넷에서 수집한 데이터를</a:t>
            </a:r>
          </a:p>
          <a:p>
            <a:pPr algn="l"/>
            <a:r>
              <a:rPr lang="ko-KR" altLang="en-US" b="0" i="0" u="none" strike="noStrike" dirty="0">
                <a:effectLst/>
                <a:latin typeface="-apple-system-font"/>
              </a:rPr>
              <a:t>  이용하여 데이터셋을 구축하여 사용했습니다</a:t>
            </a:r>
            <a:r>
              <a:rPr lang="en-US" altLang="ko-KR" b="0" i="0" u="none" strike="noStrike" dirty="0">
                <a:effectLst/>
                <a:latin typeface="-apple-system-font"/>
              </a:rPr>
              <a:t>.</a:t>
            </a:r>
          </a:p>
          <a:p>
            <a:pPr algn="l"/>
            <a:r>
              <a:rPr lang="en-US" altLang="ko-KR" b="0" i="0" u="none" strike="noStrike" dirty="0">
                <a:effectLst/>
                <a:latin typeface="-apple-system-font"/>
              </a:rPr>
              <a:t>  </a:t>
            </a:r>
            <a:r>
              <a:rPr lang="ko-KR" altLang="en-US" b="0" i="0" u="none" strike="noStrike" dirty="0">
                <a:effectLst/>
                <a:latin typeface="-apple-system-font"/>
              </a:rPr>
              <a:t>총 </a:t>
            </a:r>
            <a:r>
              <a:rPr lang="en-US" altLang="ko-KR" b="0" i="0" u="none" strike="noStrike" dirty="0">
                <a:effectLst/>
                <a:latin typeface="-apple-system-font"/>
              </a:rPr>
              <a:t>414</a:t>
            </a:r>
            <a:r>
              <a:rPr lang="ko-KR" altLang="en-US" b="0" i="0" u="none" strike="noStrike" dirty="0">
                <a:effectLst/>
                <a:latin typeface="-apple-system-font"/>
              </a:rPr>
              <a:t>장의 이미지로 구성되어 있고 트레인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밸리드</a:t>
            </a:r>
            <a:r>
              <a:rPr lang="ko-KR" altLang="en-US" b="0" i="0" u="none" strike="noStrike" dirty="0">
                <a:effectLst/>
                <a:latin typeface="-apple-system-font"/>
              </a:rPr>
              <a:t> 테스트를 </a:t>
            </a:r>
            <a:r>
              <a:rPr lang="en-US" altLang="ko-KR" b="0" i="0" u="none" strike="noStrike" dirty="0">
                <a:effectLst/>
                <a:latin typeface="-apple-system-font"/>
              </a:rPr>
              <a:t>8:1:1 </a:t>
            </a:r>
            <a:r>
              <a:rPr lang="ko-KR" altLang="en-US" b="0" i="0" u="none" strike="noStrike" dirty="0">
                <a:effectLst/>
                <a:latin typeface="-apple-system-font"/>
              </a:rPr>
              <a:t>비율로 나누어 사용했습니다</a:t>
            </a:r>
            <a:r>
              <a:rPr lang="en-US" altLang="ko-KR" b="0" i="0" u="none" strike="noStrike" dirty="0">
                <a:effectLst/>
                <a:latin typeface="-apple-system-font"/>
              </a:rPr>
              <a:t>. 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34FFA-C2A6-EC4F-AD40-5A9ABA1F3EC8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917880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u="none" strike="noStrike" dirty="0">
                <a:effectLst/>
                <a:latin typeface="-apple-system-font"/>
              </a:rPr>
              <a:t>성능비교를 위해 </a:t>
            </a:r>
            <a:r>
              <a:rPr lang="en" altLang="ko-Kore-KR" b="0" i="0" u="none" strike="noStrike" dirty="0" err="1">
                <a:effectLst/>
                <a:latin typeface="-apple-system-font"/>
              </a:rPr>
              <a:t>mAP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를</a:t>
            </a:r>
            <a:r>
              <a:rPr lang="ko-KR" altLang="en-US" b="0" i="0" u="none" strike="noStrike" dirty="0">
                <a:effectLst/>
                <a:latin typeface="-apple-system-font"/>
              </a:rPr>
              <a:t> 사용합니다 </a:t>
            </a:r>
          </a:p>
          <a:p>
            <a:pPr algn="l"/>
            <a:r>
              <a:rPr lang="en" altLang="ko-Kore-KR" b="0" i="0" u="none" strike="noStrike" dirty="0" err="1">
                <a:effectLst/>
                <a:latin typeface="-apple-system-font"/>
              </a:rPr>
              <a:t>mAP</a:t>
            </a:r>
            <a:r>
              <a:rPr lang="ko-KR" altLang="en-US" b="0" i="0" u="none" strike="noStrike" dirty="0">
                <a:effectLst/>
                <a:latin typeface="-apple-system-font"/>
              </a:rPr>
              <a:t>란 각 클래스별 정밀도와 재현율의 관계를 나타낸 </a:t>
            </a:r>
            <a:r>
              <a:rPr lang="en" altLang="ko-Kore-KR" b="0" i="0" u="none" strike="noStrike" dirty="0">
                <a:effectLst/>
                <a:latin typeface="-apple-system-font"/>
              </a:rPr>
              <a:t>PR </a:t>
            </a:r>
            <a:r>
              <a:rPr lang="ko-KR" altLang="en-US" b="0" i="0" u="none" strike="noStrike" dirty="0">
                <a:effectLst/>
                <a:latin typeface="-apple-system-font"/>
              </a:rPr>
              <a:t>커브의 아래면적 넓이의 평균값입니다</a:t>
            </a:r>
            <a:r>
              <a:rPr lang="en-US" altLang="ko-KR" b="0" i="0" u="none" strike="noStrike" dirty="0">
                <a:effectLst/>
                <a:latin typeface="-apple-system-font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34FFA-C2A6-EC4F-AD40-5A9ABA1F3EC8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845213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u="none" strike="noStrike" dirty="0" err="1">
                <a:effectLst/>
                <a:latin typeface="-apple-system-font"/>
              </a:rPr>
              <a:t>실험환경입니다</a:t>
            </a:r>
            <a:r>
              <a:rPr lang="en-US" altLang="ko-KR" b="0" i="0" u="none" strike="noStrike" dirty="0">
                <a:effectLst/>
                <a:latin typeface="-apple-system-font"/>
              </a:rPr>
              <a:t>.</a:t>
            </a:r>
          </a:p>
          <a:p>
            <a:pPr algn="l"/>
            <a:r>
              <a:rPr lang="ko-KR" altLang="en-US" b="0" i="0" u="none" strike="noStrike" dirty="0">
                <a:effectLst/>
                <a:latin typeface="-apple-system-font"/>
              </a:rPr>
              <a:t>구글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코랩</a:t>
            </a:r>
            <a:r>
              <a:rPr lang="ko-KR" altLang="en-US" b="0" i="0" u="none" strike="noStrike" dirty="0">
                <a:effectLst/>
                <a:latin typeface="-apple-system-font"/>
              </a:rPr>
              <a:t> 프로를 구독하여 진행하였고</a:t>
            </a:r>
            <a:r>
              <a:rPr lang="en-US" altLang="ko-KR" b="0" i="0" u="none" strike="noStrike" dirty="0">
                <a:effectLst/>
                <a:latin typeface="-apple-system-font"/>
              </a:rPr>
              <a:t>, </a:t>
            </a:r>
            <a:r>
              <a:rPr lang="en" altLang="ko-Kore-KR" b="0" i="0" u="none" strike="noStrike" dirty="0">
                <a:effectLst/>
                <a:latin typeface="-apple-system-font"/>
              </a:rPr>
              <a:t>GPU V100</a:t>
            </a:r>
            <a:r>
              <a:rPr lang="ko-KR" altLang="en-US" b="0" i="0" u="none" strike="noStrike" dirty="0">
                <a:effectLst/>
                <a:latin typeface="-apple-system-font"/>
              </a:rPr>
              <a:t>을 사용했습니다</a:t>
            </a:r>
            <a:r>
              <a:rPr lang="en-US" altLang="ko-KR" b="0" i="0" u="none" strike="noStrike" dirty="0">
                <a:effectLst/>
                <a:latin typeface="-apple-system-font"/>
              </a:rPr>
              <a:t>.</a:t>
            </a:r>
          </a:p>
          <a:p>
            <a:pPr algn="l"/>
            <a:r>
              <a:rPr lang="ko-KR" altLang="en-US" b="0" i="0" u="none" strike="noStrike" dirty="0" err="1">
                <a:effectLst/>
                <a:latin typeface="-apple-system-font"/>
              </a:rPr>
              <a:t>하이퍼파라미터는</a:t>
            </a:r>
            <a:r>
              <a:rPr lang="ko-KR" altLang="en-US" b="0" i="0" u="none" strike="noStrike" dirty="0">
                <a:effectLst/>
                <a:latin typeface="-apple-system-font"/>
              </a:rPr>
              <a:t>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욜로</a:t>
            </a:r>
            <a:r>
              <a:rPr lang="en" altLang="ko-Kore-KR" b="0" i="0" u="none" strike="noStrike" dirty="0">
                <a:effectLst/>
                <a:latin typeface="-apple-system-font"/>
              </a:rPr>
              <a:t>v5</a:t>
            </a:r>
            <a:r>
              <a:rPr lang="ko-KR" altLang="en-US" b="0" i="0" u="none" strike="noStrike" dirty="0">
                <a:effectLst/>
                <a:latin typeface="-apple-system-font"/>
              </a:rPr>
              <a:t>의 기본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하이퍼파리미터</a:t>
            </a:r>
            <a:r>
              <a:rPr lang="ko-KR" altLang="en-US" b="0" i="0" u="none" strike="noStrike" dirty="0">
                <a:effectLst/>
                <a:latin typeface="-apple-system-font"/>
              </a:rPr>
              <a:t> 값을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빼스터</a:t>
            </a:r>
            <a:r>
              <a:rPr lang="ko-KR" altLang="en-US" b="0" i="0" u="none" strike="noStrike" dirty="0">
                <a:effectLst/>
                <a:latin typeface="-apple-system-font"/>
              </a:rPr>
              <a:t>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알씨엔엔에도</a:t>
            </a:r>
            <a:r>
              <a:rPr lang="ko-KR" altLang="en-US" b="0" i="0" u="none" strike="noStrike" dirty="0">
                <a:effectLst/>
                <a:latin typeface="-apple-system-font"/>
              </a:rPr>
              <a:t> 적용하여 동일한 파라미터 값으로 학습을 진행했습니다</a:t>
            </a:r>
            <a:r>
              <a:rPr lang="en-US" altLang="ko-KR" b="0" i="0" u="none" strike="noStrike" dirty="0">
                <a:effectLst/>
                <a:latin typeface="-apple-system-font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" altLang="ko-Kore-KR" dirty="0">
              <a:effectLst/>
              <a:latin typeface="Malgun Gothic" panose="020B0503020000020004" pitchFamily="34" charset="-127"/>
            </a:endParaRPr>
          </a:p>
          <a:p>
            <a:pPr algn="just">
              <a:lnSpc>
                <a:spcPct val="150000"/>
              </a:lnSpc>
            </a:pPr>
            <a:endParaRPr lang="en" altLang="ko-Kore-KR" dirty="0">
              <a:effectLst/>
              <a:latin typeface="Malgun Gothic" panose="020B0503020000020004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" altLang="ko-Kore-KR" dirty="0" err="1">
                <a:effectLst/>
                <a:latin typeface="Malgun Gothic" panose="020B0503020000020004" pitchFamily="34" charset="-127"/>
              </a:rPr>
              <a:t>learning_rate</a:t>
            </a:r>
            <a:r>
              <a:rPr lang="ko-KR" altLang="en-US" dirty="0">
                <a:effectLst/>
                <a:latin typeface="Malgun Gothic" panose="020B0503020000020004" pitchFamily="34" charset="-127"/>
              </a:rPr>
              <a:t>는 딥러닝 모델이 학습을 진행할 때 가중치를 얼마나 적용할지 결정하는 </a:t>
            </a:r>
            <a:r>
              <a:rPr lang="ko-KR" altLang="en-US" dirty="0" err="1">
                <a:effectLst/>
                <a:latin typeface="Malgun Gothic" panose="020B0503020000020004" pitchFamily="34" charset="-127"/>
              </a:rPr>
              <a:t>하이퍼</a:t>
            </a:r>
            <a:r>
              <a:rPr lang="ko-KR" altLang="en-US" dirty="0">
                <a:effectLst/>
                <a:latin typeface="Malgun Gothic" panose="020B0503020000020004" pitchFamily="34" charset="-127"/>
              </a:rPr>
              <a:t> 파라미터이다</a:t>
            </a:r>
            <a:r>
              <a:rPr lang="en-US" altLang="ko-KR" dirty="0">
                <a:effectLst/>
                <a:latin typeface="Malgun Gothic" panose="020B0503020000020004" pitchFamily="34" charset="-127"/>
              </a:rPr>
              <a:t>. </a:t>
            </a:r>
          </a:p>
          <a:p>
            <a:pPr algn="just">
              <a:lnSpc>
                <a:spcPct val="150000"/>
              </a:lnSpc>
            </a:pPr>
            <a:endParaRPr lang="en-US" altLang="ko-KR" dirty="0">
              <a:effectLst/>
              <a:latin typeface="Malgun Gothic" panose="020B0503020000020004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" altLang="ko-Kore-KR" dirty="0">
                <a:effectLst/>
                <a:latin typeface="Malgun Gothic" panose="020B0503020000020004" pitchFamily="34" charset="-127"/>
              </a:rPr>
              <a:t>SGD(</a:t>
            </a:r>
            <a:r>
              <a:rPr lang="ko-KR" altLang="en-US" dirty="0">
                <a:effectLst/>
                <a:latin typeface="Malgun Gothic" panose="020B0503020000020004" pitchFamily="34" charset="-127"/>
              </a:rPr>
              <a:t>확률적 경사 </a:t>
            </a:r>
            <a:r>
              <a:rPr lang="ko-KR" altLang="en-US" dirty="0" err="1">
                <a:effectLst/>
                <a:latin typeface="Malgun Gothic" panose="020B0503020000020004" pitchFamily="34" charset="-127"/>
              </a:rPr>
              <a:t>하강법</a:t>
            </a:r>
            <a:r>
              <a:rPr lang="en-US" altLang="ko-KR" dirty="0">
                <a:effectLst/>
                <a:latin typeface="Malgun Gothic" panose="020B0503020000020004" pitchFamily="34" charset="-127"/>
              </a:rPr>
              <a:t>)</a:t>
            </a:r>
            <a:r>
              <a:rPr lang="ko-KR" altLang="en-US" dirty="0">
                <a:effectLst/>
                <a:latin typeface="Malgun Gothic" panose="020B0503020000020004" pitchFamily="34" charset="-127"/>
              </a:rPr>
              <a:t>는 </a:t>
            </a:r>
            <a:r>
              <a:rPr lang="en" altLang="ko-Kore-KR" dirty="0">
                <a:effectLst/>
                <a:latin typeface="Malgun Gothic" panose="020B0503020000020004" pitchFamily="34" charset="-127"/>
              </a:rPr>
              <a:t>Stochastic Gradient Descent</a:t>
            </a:r>
            <a:r>
              <a:rPr lang="ko-KR" altLang="en-US" dirty="0">
                <a:effectLst/>
                <a:latin typeface="Malgun Gothic" panose="020B0503020000020004" pitchFamily="34" charset="-127"/>
              </a:rPr>
              <a:t>의 </a:t>
            </a:r>
            <a:r>
              <a:rPr lang="ko-KR" altLang="en-US" dirty="0" err="1">
                <a:effectLst/>
                <a:latin typeface="Malgun Gothic" panose="020B0503020000020004" pitchFamily="34" charset="-127"/>
              </a:rPr>
              <a:t>줄임말로</a:t>
            </a:r>
            <a:r>
              <a:rPr lang="en-US" altLang="ko-KR" dirty="0">
                <a:effectLst/>
                <a:latin typeface="Malgun Gothic" panose="020B0503020000020004" pitchFamily="34" charset="-127"/>
              </a:rPr>
              <a:t>, </a:t>
            </a:r>
            <a:r>
              <a:rPr lang="ko-KR" altLang="en-US" dirty="0">
                <a:effectLst/>
                <a:latin typeface="Malgun Gothic" panose="020B0503020000020004" pitchFamily="34" charset="-127"/>
              </a:rPr>
              <a:t>데이터를 무작위로 선택하여 경사 하강법으로 가중치를 갱신하는 방법이다</a:t>
            </a:r>
            <a:r>
              <a:rPr lang="en-US" altLang="ko-KR" dirty="0">
                <a:effectLst/>
                <a:latin typeface="Malgun Gothic" panose="020B0503020000020004" pitchFamily="34" charset="-127"/>
              </a:rPr>
              <a:t>. </a:t>
            </a:r>
          </a:p>
          <a:p>
            <a:pPr algn="just">
              <a:lnSpc>
                <a:spcPct val="150000"/>
              </a:lnSpc>
            </a:pPr>
            <a:endParaRPr lang="en-US" altLang="ko-KR" dirty="0">
              <a:effectLst/>
              <a:latin typeface="Malgun Gothic" panose="020B0503020000020004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" altLang="ko-Kore-KR" dirty="0" err="1">
                <a:effectLst/>
                <a:latin typeface="Malgun Gothic" panose="020B0503020000020004" pitchFamily="34" charset="-127"/>
              </a:rPr>
              <a:t>weight_decay</a:t>
            </a:r>
            <a:r>
              <a:rPr lang="ko-KR" altLang="en-US" dirty="0">
                <a:effectLst/>
                <a:latin typeface="Malgun Gothic" panose="020B0503020000020004" pitchFamily="34" charset="-127"/>
              </a:rPr>
              <a:t>는 </a:t>
            </a:r>
            <a:r>
              <a:rPr lang="ko-KR" altLang="en-US" dirty="0" err="1">
                <a:effectLst/>
                <a:latin typeface="Malgun Gothic" panose="020B0503020000020004" pitchFamily="34" charset="-127"/>
              </a:rPr>
              <a:t>오버피팅</a:t>
            </a:r>
            <a:r>
              <a:rPr lang="ko-KR" altLang="en-US" dirty="0">
                <a:effectLst/>
                <a:latin typeface="Malgun Gothic" panose="020B0503020000020004" pitchFamily="34" charset="-127"/>
              </a:rPr>
              <a:t> 문제를 해결하기 위해 계산된 가중치 값이 클 경우 </a:t>
            </a:r>
            <a:r>
              <a:rPr lang="ko-KR" altLang="en-US" dirty="0" err="1">
                <a:effectLst/>
                <a:latin typeface="Malgun Gothic" panose="020B0503020000020004" pitchFamily="34" charset="-127"/>
              </a:rPr>
              <a:t>패널티를</a:t>
            </a:r>
            <a:r>
              <a:rPr lang="ko-KR" altLang="en-US" dirty="0">
                <a:effectLst/>
                <a:latin typeface="Malgun Gothic" panose="020B0503020000020004" pitchFamily="34" charset="-127"/>
              </a:rPr>
              <a:t> 부과한다</a:t>
            </a:r>
            <a:r>
              <a:rPr lang="en-US" altLang="ko-KR" dirty="0">
                <a:effectLst/>
                <a:latin typeface="Malgun Gothic" panose="020B0503020000020004" pitchFamily="34" charset="-127"/>
              </a:rPr>
              <a:t>. </a:t>
            </a:r>
          </a:p>
          <a:p>
            <a:pPr algn="just">
              <a:lnSpc>
                <a:spcPct val="150000"/>
              </a:lnSpc>
            </a:pPr>
            <a:endParaRPr lang="en-US" altLang="ko-KR" dirty="0">
              <a:effectLst/>
              <a:latin typeface="Malgun Gothic" panose="020B0503020000020004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" altLang="ko-Kore-KR" dirty="0">
                <a:effectLst/>
                <a:latin typeface="Malgun Gothic" panose="020B0503020000020004" pitchFamily="34" charset="-127"/>
              </a:rPr>
              <a:t>momentum</a:t>
            </a:r>
            <a:r>
              <a:rPr lang="ko-KR" altLang="en-US" dirty="0">
                <a:effectLst/>
                <a:latin typeface="Malgun Gothic" panose="020B0503020000020004" pitchFamily="34" charset="-127"/>
              </a:rPr>
              <a:t>은 현재 단계의 가중치를 이전 단계의 가중치가 이동했던 방향으로 조금 더 이동 할 수 있도록 조정한다</a:t>
            </a:r>
            <a:r>
              <a:rPr lang="en-US" altLang="ko-KR" dirty="0">
                <a:effectLst/>
                <a:latin typeface="Malgun Gothic" panose="020B0503020000020004" pitchFamily="34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dirty="0">
              <a:effectLst/>
              <a:latin typeface="Malgun Gothic" panose="020B0503020000020004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" altLang="ko-Kore-KR" dirty="0" err="1">
                <a:effectLst/>
                <a:latin typeface="Malgun Gothic" panose="020B0503020000020004" pitchFamily="34" charset="-127"/>
              </a:rPr>
              <a:t>batch_size</a:t>
            </a:r>
            <a:r>
              <a:rPr lang="ko-KR" altLang="en-US" dirty="0">
                <a:effectLst/>
                <a:latin typeface="Malgun Gothic" panose="020B0503020000020004" pitchFamily="34" charset="-127"/>
              </a:rPr>
              <a:t>는 한 번에 학습할 데이터 개수이다</a:t>
            </a:r>
            <a:r>
              <a:rPr lang="en-US" altLang="ko-KR" dirty="0">
                <a:effectLst/>
                <a:latin typeface="Malgun Gothic" panose="020B0503020000020004" pitchFamily="34" charset="-127"/>
              </a:rPr>
              <a:t>. </a:t>
            </a:r>
          </a:p>
          <a:p>
            <a:pPr algn="just">
              <a:lnSpc>
                <a:spcPct val="150000"/>
              </a:lnSpc>
            </a:pPr>
            <a:endParaRPr lang="en-US" altLang="ko-KR" dirty="0">
              <a:effectLst/>
              <a:latin typeface="Malgun Gothic" panose="020B0503020000020004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" altLang="ko-Kore-KR" dirty="0">
                <a:effectLst/>
                <a:latin typeface="Malgun Gothic" panose="020B0503020000020004" pitchFamily="34" charset="-127"/>
              </a:rPr>
              <a:t>Epoch</a:t>
            </a:r>
            <a:r>
              <a:rPr lang="ko-KR" altLang="en-US" dirty="0">
                <a:effectLst/>
                <a:latin typeface="Malgun Gothic" panose="020B0503020000020004" pitchFamily="34" charset="-127"/>
              </a:rPr>
              <a:t>는 학습 횟수이다</a:t>
            </a:r>
            <a:r>
              <a:rPr lang="en-US" altLang="ko-KR" dirty="0">
                <a:effectLst/>
                <a:latin typeface="Malgun Gothic" panose="020B0503020000020004" pitchFamily="34" charset="-127"/>
              </a:rPr>
              <a:t>. 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34FFA-C2A6-EC4F-AD40-5A9ABA1F3EC8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56054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u="none" strike="noStrike" dirty="0" err="1">
                <a:effectLst/>
                <a:latin typeface="-apple-system-font"/>
              </a:rPr>
              <a:t>욜로브이</a:t>
            </a:r>
            <a:r>
              <a:rPr lang="en-US" altLang="ko-KR" b="0" i="0" u="none" strike="noStrike" dirty="0">
                <a:effectLst/>
                <a:latin typeface="-apple-system-font"/>
              </a:rPr>
              <a:t>5</a:t>
            </a:r>
            <a:r>
              <a:rPr lang="ko-KR" altLang="en-US" b="0" i="0" u="none" strike="noStrike" dirty="0">
                <a:effectLst/>
                <a:latin typeface="-apple-system-font"/>
              </a:rPr>
              <a:t>의 성능 평가 결과입니다</a:t>
            </a:r>
            <a:r>
              <a:rPr lang="en-US" altLang="ko-KR" b="0" i="0" u="none" strike="noStrike" dirty="0">
                <a:effectLst/>
                <a:latin typeface="-apple-system-font"/>
              </a:rPr>
              <a:t>.</a:t>
            </a:r>
          </a:p>
          <a:p>
            <a:pPr algn="l"/>
            <a:r>
              <a:rPr lang="ko-KR" altLang="en-US" b="0" i="0" u="none" strike="noStrike" dirty="0" err="1">
                <a:effectLst/>
                <a:latin typeface="-apple-system-font"/>
              </a:rPr>
              <a:t>나노모델은</a:t>
            </a:r>
            <a:r>
              <a:rPr lang="ko-KR" altLang="en-US" b="0" i="0" u="none" strike="noStrike" dirty="0">
                <a:effectLst/>
                <a:latin typeface="-apple-system-font"/>
              </a:rPr>
              <a:t> </a:t>
            </a:r>
            <a:r>
              <a:rPr lang="en-US" altLang="ko-KR" b="0" i="0" u="none" strike="noStrike" dirty="0">
                <a:effectLst/>
                <a:latin typeface="-apple-system-font"/>
              </a:rPr>
              <a:t>60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에포크로</a:t>
            </a:r>
            <a:r>
              <a:rPr lang="ko-KR" altLang="en-US" b="0" i="0" u="none" strike="noStrike" dirty="0">
                <a:effectLst/>
                <a:latin typeface="-apple-system-font"/>
              </a:rPr>
              <a:t>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학습했을때</a:t>
            </a:r>
            <a:r>
              <a:rPr lang="ko-KR" altLang="en-US" b="0" i="0" u="none" strike="noStrike" dirty="0">
                <a:effectLst/>
                <a:latin typeface="-apple-system-font"/>
              </a:rPr>
              <a:t> </a:t>
            </a:r>
            <a:r>
              <a:rPr lang="en-US" altLang="ko-KR" b="0" i="0" u="none" strike="noStrike" dirty="0">
                <a:effectLst/>
                <a:latin typeface="-apple-system-font"/>
              </a:rPr>
              <a:t>89.38</a:t>
            </a:r>
            <a:r>
              <a:rPr lang="ko-KR" altLang="en-US" b="0" i="0" u="none" strike="noStrike" dirty="0">
                <a:effectLst/>
                <a:latin typeface="-apple-system-font"/>
              </a:rPr>
              <a:t>퍼센트로 가장 좋은 성능을 보였고</a:t>
            </a:r>
            <a:r>
              <a:rPr lang="en-US" altLang="ko-KR" b="0" i="0" u="none" strike="noStrike" dirty="0">
                <a:effectLst/>
                <a:latin typeface="-apple-system-font"/>
              </a:rPr>
              <a:t>,</a:t>
            </a:r>
          </a:p>
          <a:p>
            <a:pPr algn="l"/>
            <a:r>
              <a:rPr lang="ko-KR" altLang="en-US" b="0" i="0" u="none" strike="noStrike" dirty="0" err="1">
                <a:effectLst/>
                <a:latin typeface="-apple-system-font"/>
              </a:rPr>
              <a:t>미디엄모델은</a:t>
            </a:r>
            <a:r>
              <a:rPr lang="ko-KR" altLang="en-US" b="0" i="0" u="none" strike="noStrike" dirty="0">
                <a:effectLst/>
                <a:latin typeface="-apple-system-font"/>
              </a:rPr>
              <a:t> </a:t>
            </a:r>
            <a:r>
              <a:rPr lang="en-US" altLang="ko-KR" b="0" i="0" u="none" strike="noStrike" dirty="0">
                <a:effectLst/>
                <a:latin typeface="-apple-system-font"/>
              </a:rPr>
              <a:t>40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에포크로</a:t>
            </a:r>
            <a:r>
              <a:rPr lang="ko-KR" altLang="en-US" b="0" i="0" u="none" strike="noStrike" dirty="0">
                <a:effectLst/>
                <a:latin typeface="-apple-system-font"/>
              </a:rPr>
              <a:t>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학습했을때</a:t>
            </a:r>
            <a:r>
              <a:rPr lang="ko-KR" altLang="en-US" b="0" i="0" u="none" strike="noStrike" dirty="0">
                <a:effectLst/>
                <a:latin typeface="-apple-system-font"/>
              </a:rPr>
              <a:t> </a:t>
            </a:r>
            <a:r>
              <a:rPr lang="en-US" altLang="ko-KR" b="0" i="0" u="none" strike="noStrike" dirty="0">
                <a:effectLst/>
                <a:latin typeface="-apple-system-font"/>
              </a:rPr>
              <a:t>91.35</a:t>
            </a:r>
            <a:r>
              <a:rPr lang="ko-KR" altLang="en-US" b="0" i="0" u="none" strike="noStrike" dirty="0">
                <a:effectLst/>
                <a:latin typeface="-apple-system-font"/>
              </a:rPr>
              <a:t>퍼센트로 가장 좋은 성능을 보였습니다</a:t>
            </a:r>
            <a:r>
              <a:rPr lang="en-US" altLang="ko-KR" b="0" i="0" u="none" strike="noStrike" dirty="0">
                <a:effectLst/>
                <a:latin typeface="-apple-system-font"/>
              </a:rPr>
              <a:t>.</a:t>
            </a:r>
          </a:p>
          <a:p>
            <a:pPr algn="l"/>
            <a:r>
              <a:rPr lang="ko-KR" altLang="en-US" b="0" i="0" u="none" strike="noStrike" dirty="0" err="1">
                <a:effectLst/>
                <a:latin typeface="-apple-system-font"/>
              </a:rPr>
              <a:t>엑스라지모델은</a:t>
            </a:r>
            <a:r>
              <a:rPr lang="ko-KR" altLang="en-US" b="0" i="0" u="none" strike="noStrike" dirty="0">
                <a:effectLst/>
                <a:latin typeface="-apple-system-font"/>
              </a:rPr>
              <a:t> </a:t>
            </a:r>
            <a:r>
              <a:rPr lang="en-US" altLang="ko-KR" b="0" i="0" u="none" strike="noStrike" dirty="0">
                <a:effectLst/>
                <a:latin typeface="-apple-system-font"/>
              </a:rPr>
              <a:t>40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에포크로</a:t>
            </a:r>
            <a:r>
              <a:rPr lang="ko-KR" altLang="en-US" b="0" i="0" u="none" strike="noStrike" dirty="0">
                <a:effectLst/>
                <a:latin typeface="-apple-system-font"/>
              </a:rPr>
              <a:t>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학습했을때</a:t>
            </a:r>
            <a:r>
              <a:rPr lang="ko-KR" altLang="en-US" b="0" i="0" u="none" strike="noStrike" dirty="0">
                <a:effectLst/>
                <a:latin typeface="-apple-system-font"/>
              </a:rPr>
              <a:t> </a:t>
            </a:r>
            <a:r>
              <a:rPr lang="en-US" altLang="ko-KR" b="0" i="0" u="none" strike="noStrike" dirty="0">
                <a:effectLst/>
                <a:latin typeface="-apple-system-font"/>
              </a:rPr>
              <a:t>90.54 </a:t>
            </a:r>
            <a:r>
              <a:rPr lang="ko-KR" altLang="en-US" b="0" i="0" u="none" strike="noStrike" dirty="0">
                <a:effectLst/>
                <a:latin typeface="-apple-system-font"/>
              </a:rPr>
              <a:t>퍼센트로 가장 좋은 성능을 보였습니다</a:t>
            </a:r>
            <a:r>
              <a:rPr lang="en-US" altLang="ko-KR" b="0" i="0" u="none" strike="noStrike" dirty="0">
                <a:effectLst/>
                <a:latin typeface="-apple-system-font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34FFA-C2A6-EC4F-AD40-5A9ABA1F3EC8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682662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u="none" strike="noStrike" dirty="0">
                <a:effectLst/>
                <a:latin typeface="-apple-system-font"/>
              </a:rPr>
              <a:t> 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빼스터</a:t>
            </a:r>
            <a:r>
              <a:rPr lang="ko-KR" altLang="en-US" b="0" i="0" u="none" strike="noStrike" dirty="0">
                <a:effectLst/>
                <a:latin typeface="-apple-system-font"/>
              </a:rPr>
              <a:t>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알씨엔엔의</a:t>
            </a:r>
            <a:r>
              <a:rPr lang="ko-KR" altLang="en-US" b="0" i="0" u="none" strike="noStrike" dirty="0">
                <a:effectLst/>
                <a:latin typeface="-apple-system-font"/>
              </a:rPr>
              <a:t> 성능 평가 결과입니다</a:t>
            </a:r>
            <a:r>
              <a:rPr lang="en-US" altLang="ko-KR" b="0" i="0" u="none" strike="noStrike" dirty="0">
                <a:effectLst/>
                <a:latin typeface="-apple-system-font"/>
              </a:rPr>
              <a:t>.</a:t>
            </a:r>
          </a:p>
          <a:p>
            <a:pPr algn="l"/>
            <a:r>
              <a:rPr lang="en-US" altLang="ko-KR" b="0" i="0" u="none" strike="noStrike" dirty="0">
                <a:effectLst/>
                <a:latin typeface="-apple-system-font"/>
              </a:rPr>
              <a:t> 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레스넷을</a:t>
            </a:r>
            <a:r>
              <a:rPr lang="ko-KR" altLang="en-US" b="0" i="0" u="none" strike="noStrike" dirty="0">
                <a:effectLst/>
                <a:latin typeface="-apple-system-font"/>
              </a:rPr>
              <a:t> 백본으로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사용했을때는</a:t>
            </a:r>
            <a:r>
              <a:rPr lang="ko-KR" altLang="en-US" b="0" i="0" u="none" strike="noStrike" dirty="0">
                <a:effectLst/>
                <a:latin typeface="-apple-system-font"/>
              </a:rPr>
              <a:t> </a:t>
            </a:r>
            <a:r>
              <a:rPr lang="en-US" altLang="ko-KR" b="0" i="0" u="none" strike="noStrike" dirty="0">
                <a:effectLst/>
                <a:latin typeface="-apple-system-font"/>
              </a:rPr>
              <a:t>20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에포크일때</a:t>
            </a:r>
            <a:r>
              <a:rPr lang="ko-KR" altLang="en-US" b="0" i="0" u="none" strike="noStrike" dirty="0">
                <a:effectLst/>
                <a:latin typeface="-apple-system-font"/>
              </a:rPr>
              <a:t> </a:t>
            </a:r>
            <a:r>
              <a:rPr lang="en-US" altLang="ko-KR" b="0" i="0" u="none" strike="noStrike" dirty="0">
                <a:effectLst/>
                <a:latin typeface="-apple-system-font"/>
              </a:rPr>
              <a:t>90.56</a:t>
            </a:r>
            <a:r>
              <a:rPr lang="ko-KR" altLang="en-US" b="0" i="0" u="none" strike="noStrike" dirty="0">
                <a:effectLst/>
                <a:latin typeface="-apple-system-font"/>
              </a:rPr>
              <a:t>퍼센트로 가장 좋은 성능을 보였고</a:t>
            </a:r>
            <a:r>
              <a:rPr lang="en-US" altLang="ko-KR" b="0" i="0" u="none" strike="noStrike" dirty="0">
                <a:effectLst/>
                <a:latin typeface="-apple-system-font"/>
              </a:rPr>
              <a:t>,</a:t>
            </a:r>
          </a:p>
          <a:p>
            <a:pPr algn="l"/>
            <a:r>
              <a:rPr lang="en-US" altLang="ko-KR" b="0" i="0" u="none" strike="noStrike" dirty="0">
                <a:effectLst/>
                <a:latin typeface="-apple-system-font"/>
              </a:rPr>
              <a:t>  </a:t>
            </a:r>
            <a:r>
              <a:rPr lang="ko-KR" altLang="en-US" b="0" i="0" u="none" strike="noStrike" dirty="0">
                <a:effectLst/>
                <a:latin typeface="-apple-system-font"/>
              </a:rPr>
              <a:t>모바일넷을 백본으로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사용했을때는</a:t>
            </a:r>
            <a:r>
              <a:rPr lang="ko-KR" altLang="en-US" b="0" i="0" u="none" strike="noStrike" dirty="0">
                <a:effectLst/>
                <a:latin typeface="-apple-system-font"/>
              </a:rPr>
              <a:t> </a:t>
            </a:r>
            <a:r>
              <a:rPr lang="en-US" altLang="ko-KR" b="0" i="0" u="none" strike="noStrike" dirty="0">
                <a:effectLst/>
                <a:latin typeface="-apple-system-font"/>
              </a:rPr>
              <a:t>20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에포크일때</a:t>
            </a:r>
            <a:r>
              <a:rPr lang="ko-KR" altLang="en-US" b="0" i="0" u="none" strike="noStrike" dirty="0">
                <a:effectLst/>
                <a:latin typeface="-apple-system-font"/>
              </a:rPr>
              <a:t> </a:t>
            </a:r>
            <a:r>
              <a:rPr lang="en-US" altLang="ko-KR" b="0" i="0" u="none" strike="noStrike" dirty="0">
                <a:effectLst/>
                <a:latin typeface="-apple-system-font"/>
              </a:rPr>
              <a:t>92.69</a:t>
            </a:r>
            <a:r>
              <a:rPr lang="ko-KR" altLang="en-US" b="0" i="0" u="none" strike="noStrike" dirty="0">
                <a:effectLst/>
                <a:latin typeface="-apple-system-font"/>
              </a:rPr>
              <a:t>퍼센트로 가장 좋은 성능을 보였습니다</a:t>
            </a:r>
            <a:r>
              <a:rPr lang="en-US" altLang="ko-KR" b="0" i="0" u="none" strike="noStrike" dirty="0">
                <a:effectLst/>
                <a:latin typeface="-apple-system-font"/>
              </a:rPr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34FFA-C2A6-EC4F-AD40-5A9ABA1F3EC8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00723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u="none" strike="noStrike" dirty="0">
                <a:effectLst/>
                <a:latin typeface="-apple-system-font"/>
              </a:rPr>
              <a:t>  실험결과 가장 성능이 좋은 모델은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에포크</a:t>
            </a:r>
            <a:r>
              <a:rPr lang="ko-KR" altLang="en-US" b="0" i="0" u="none" strike="noStrike" dirty="0">
                <a:effectLst/>
                <a:latin typeface="-apple-system-font"/>
              </a:rPr>
              <a:t> </a:t>
            </a:r>
            <a:r>
              <a:rPr lang="en-US" altLang="ko-KR" b="0" i="0" u="none" strike="noStrike" dirty="0">
                <a:effectLst/>
                <a:latin typeface="-apple-system-font"/>
              </a:rPr>
              <a:t>20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으로</a:t>
            </a:r>
            <a:r>
              <a:rPr lang="ko-KR" altLang="en-US" b="0" i="0" u="none" strike="noStrike" dirty="0">
                <a:effectLst/>
                <a:latin typeface="-apple-system-font"/>
              </a:rPr>
              <a:t> 학습한 모바일넷을 백본으로 사용한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뺴스터</a:t>
            </a:r>
            <a:r>
              <a:rPr lang="ko-KR" altLang="en-US" b="0" i="0" u="none" strike="noStrike" dirty="0">
                <a:effectLst/>
                <a:latin typeface="-apple-system-font"/>
              </a:rPr>
              <a:t>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알씨앤앤이</a:t>
            </a:r>
            <a:r>
              <a:rPr lang="ko-KR" altLang="en-US" b="0" i="0" u="none" strike="noStrike" dirty="0">
                <a:effectLst/>
                <a:latin typeface="-apple-system-font"/>
              </a:rPr>
              <a:t> 가장 좋은 성능을 보였습니다</a:t>
            </a:r>
            <a:r>
              <a:rPr lang="en-US" altLang="ko-KR" b="0" i="0" u="none" strike="noStrike" dirty="0">
                <a:effectLst/>
                <a:latin typeface="-apple-system-font"/>
              </a:rPr>
              <a:t>.</a:t>
            </a:r>
          </a:p>
          <a:p>
            <a:br>
              <a:rPr lang="ko-KR" altLang="en-US" dirty="0"/>
            </a:b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34FFA-C2A6-EC4F-AD40-5A9ABA1F3EC8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71346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u="none" strike="noStrike" dirty="0">
                <a:effectLst/>
                <a:latin typeface="-apple-system-font"/>
              </a:rPr>
              <a:t>  목차는 </a:t>
            </a:r>
          </a:p>
          <a:p>
            <a:pPr algn="l"/>
            <a:r>
              <a:rPr lang="ko-KR" altLang="en-US" b="0" i="0" u="none" strike="noStrike" dirty="0">
                <a:effectLst/>
                <a:latin typeface="-apple-system-font"/>
              </a:rPr>
              <a:t>  연구 배경 및 목적</a:t>
            </a:r>
          </a:p>
          <a:p>
            <a:pPr algn="l"/>
            <a:r>
              <a:rPr lang="ko-KR" altLang="en-US" b="0" i="0" u="none" strike="noStrike" dirty="0">
                <a:effectLst/>
                <a:latin typeface="-apple-system-font"/>
              </a:rPr>
              <a:t>  얼룩 검출 및 분류를 위한 딥러닝 모델</a:t>
            </a:r>
          </a:p>
          <a:p>
            <a:pPr algn="l"/>
            <a:r>
              <a:rPr lang="ko-KR" altLang="en-US" b="0" i="0" u="none" strike="noStrike" dirty="0">
                <a:effectLst/>
                <a:latin typeface="-apple-system-font"/>
              </a:rPr>
              <a:t>  딥러닝 학습 및 성능평가</a:t>
            </a:r>
          </a:p>
          <a:p>
            <a:pPr algn="l"/>
            <a:r>
              <a:rPr lang="ko-KR" altLang="en-US" b="0" i="0" u="none" strike="noStrike" dirty="0">
                <a:effectLst/>
                <a:latin typeface="-apple-system-font"/>
              </a:rPr>
              <a:t>  카메라 영상을 이용한 세탁물 얼룩 검출 및 분류</a:t>
            </a:r>
          </a:p>
          <a:p>
            <a:pPr algn="l"/>
            <a:r>
              <a:rPr lang="ko-KR" altLang="en-US" b="0" i="0" u="none" strike="noStrike" dirty="0">
                <a:effectLst/>
                <a:latin typeface="-apple-system-font"/>
              </a:rPr>
              <a:t>  결론 및 향후 연구과제</a:t>
            </a:r>
          </a:p>
          <a:p>
            <a:pPr algn="l"/>
            <a:r>
              <a:rPr lang="ko-KR" altLang="en-US" b="0" i="0" u="none" strike="noStrike" dirty="0">
                <a:effectLst/>
                <a:latin typeface="-apple-system-font"/>
              </a:rPr>
              <a:t>  로 구성되어 있습니다</a:t>
            </a:r>
            <a:r>
              <a:rPr lang="en-US" altLang="ko-KR" b="0" i="0" u="none" strike="noStrike" dirty="0">
                <a:effectLst/>
                <a:latin typeface="-apple-system-font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34FFA-C2A6-EC4F-AD40-5A9ABA1F3EC8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854145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u="none" strike="noStrike" dirty="0">
                <a:effectLst/>
                <a:latin typeface="-apple-system-font"/>
              </a:rPr>
              <a:t>  다음은 카메라 영상을 이용한 세탁물 얼룩 검출 및 분류 실험입니다</a:t>
            </a:r>
            <a:r>
              <a:rPr lang="en-US" altLang="ko-KR" b="0" i="0" u="none" strike="noStrike" dirty="0">
                <a:effectLst/>
                <a:latin typeface="-apple-system-font"/>
              </a:rPr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34FFA-C2A6-EC4F-AD40-5A9ABA1F3EC8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174625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u="none" strike="noStrike" dirty="0">
                <a:effectLst/>
                <a:latin typeface="-apple-system-font"/>
              </a:rPr>
              <a:t>  카메라는 로이체의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알피씨</a:t>
            </a:r>
            <a:r>
              <a:rPr lang="en-US" altLang="ko-KR" b="0" i="0" u="none" strike="noStrike" dirty="0">
                <a:effectLst/>
                <a:latin typeface="-apple-system-font"/>
              </a:rPr>
              <a:t>20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에프</a:t>
            </a:r>
            <a:r>
              <a:rPr lang="ko-KR" altLang="en-US" b="0" i="0" u="none" strike="noStrike" dirty="0">
                <a:effectLst/>
                <a:latin typeface="-apple-system-font"/>
              </a:rPr>
              <a:t> 모델을 사용하였고 스펙을 사진과 같습니다</a:t>
            </a:r>
            <a:r>
              <a:rPr lang="en-US" altLang="ko-KR" b="0" i="0" u="none" strike="noStrike" dirty="0">
                <a:effectLst/>
                <a:latin typeface="-apple-system-font"/>
              </a:rPr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34FFA-C2A6-EC4F-AD40-5A9ABA1F3EC8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558418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u="none" strike="noStrike" dirty="0">
                <a:effectLst/>
                <a:latin typeface="-apple-system-font"/>
              </a:rPr>
              <a:t> 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로이체</a:t>
            </a:r>
            <a:r>
              <a:rPr lang="ko-KR" altLang="en-US" b="0" i="0" u="none" strike="noStrike" dirty="0">
                <a:effectLst/>
                <a:latin typeface="-apple-system-font"/>
              </a:rPr>
              <a:t> 카메라와 학습한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모델중</a:t>
            </a:r>
            <a:r>
              <a:rPr lang="ko-KR" altLang="en-US" b="0" i="0" u="none" strike="noStrike" dirty="0">
                <a:effectLst/>
                <a:latin typeface="-apple-system-font"/>
              </a:rPr>
              <a:t> 가장 좋은 성능을 보인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모바일넷모델을</a:t>
            </a:r>
            <a:r>
              <a:rPr lang="ko-KR" altLang="en-US" b="0" i="0" u="none" strike="noStrike" dirty="0">
                <a:effectLst/>
                <a:latin typeface="-apple-system-font"/>
              </a:rPr>
              <a:t> 사용하여 검출 및 분류 실험을 진행했습니다</a:t>
            </a:r>
            <a:r>
              <a:rPr lang="en-US" altLang="ko-KR" b="0" i="0" u="none" strike="noStrike" dirty="0">
                <a:effectLst/>
                <a:latin typeface="-apple-system-font"/>
              </a:rPr>
              <a:t>.</a:t>
            </a:r>
          </a:p>
          <a:p>
            <a:pPr algn="l"/>
            <a:r>
              <a:rPr lang="en-US" altLang="ko-KR" b="0" i="0" u="none" strike="noStrike" dirty="0">
                <a:effectLst/>
                <a:latin typeface="-apple-system-font"/>
              </a:rPr>
              <a:t>  </a:t>
            </a:r>
            <a:r>
              <a:rPr lang="ko-KR" altLang="en-US" b="0" i="0" u="none" strike="noStrike" dirty="0">
                <a:effectLst/>
                <a:latin typeface="-apple-system-font"/>
              </a:rPr>
              <a:t>진행한 실험은</a:t>
            </a:r>
          </a:p>
          <a:p>
            <a:pPr algn="l"/>
            <a:r>
              <a:rPr lang="ko-KR" altLang="en-US" b="0" i="0" u="none" strike="noStrike" dirty="0">
                <a:effectLst/>
                <a:latin typeface="-apple-system-font"/>
              </a:rPr>
              <a:t>  각 얼룩이 세탁물에 하나만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존재할떄</a:t>
            </a:r>
            <a:r>
              <a:rPr lang="en-US" altLang="ko-KR" b="0" i="0" u="none" strike="noStrike" dirty="0">
                <a:effectLst/>
                <a:latin typeface="-apple-system-font"/>
              </a:rPr>
              <a:t>, </a:t>
            </a:r>
            <a:r>
              <a:rPr lang="ko-KR" altLang="en-US" b="0" i="0" u="none" strike="noStrike" dirty="0">
                <a:effectLst/>
                <a:latin typeface="-apple-system-font"/>
              </a:rPr>
              <a:t>크기별로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여러개</a:t>
            </a:r>
            <a:r>
              <a:rPr lang="ko-KR" altLang="en-US" b="0" i="0" u="none" strike="noStrike" dirty="0">
                <a:effectLst/>
                <a:latin typeface="-apple-system-font"/>
              </a:rPr>
              <a:t>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존재할떄와</a:t>
            </a:r>
            <a:endParaRPr lang="ko-KR" altLang="en-US" b="0" i="0" u="none" strike="noStrike" dirty="0">
              <a:effectLst/>
              <a:latin typeface="-apple-system-font"/>
            </a:endParaRPr>
          </a:p>
          <a:p>
            <a:pPr algn="l"/>
            <a:r>
              <a:rPr lang="ko-KR" altLang="en-US" b="0" i="0" u="none" strike="noStrike" dirty="0">
                <a:effectLst/>
                <a:latin typeface="-apple-system-font"/>
              </a:rPr>
              <a:t>   여러 얼룩이 하나의 세탁물에 존재할 경우의 얼룩 검출 및 분류를 진행했습니다</a:t>
            </a:r>
            <a:r>
              <a:rPr lang="en-US" altLang="ko-KR" b="0" i="0" u="none" strike="noStrike" dirty="0">
                <a:effectLst/>
                <a:latin typeface="-apple-system-font"/>
              </a:rPr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34FFA-C2A6-EC4F-AD40-5A9ABA1F3EC8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04880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u="none" strike="noStrike" dirty="0">
                <a:effectLst/>
                <a:latin typeface="-apple-system-font"/>
              </a:rPr>
              <a:t>  커피 얼룩 하나만 존재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할경우</a:t>
            </a:r>
            <a:r>
              <a:rPr lang="ko-KR" altLang="en-US" b="0" i="0" u="none" strike="noStrike" dirty="0">
                <a:effectLst/>
                <a:latin typeface="-apple-system-font"/>
              </a:rPr>
              <a:t>  실험 화면입니다</a:t>
            </a:r>
            <a:r>
              <a:rPr lang="en-US" altLang="ko-KR" b="0" i="0" u="none" strike="noStrike" dirty="0">
                <a:effectLst/>
                <a:latin typeface="-apple-system-font"/>
              </a:rPr>
              <a:t>.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커피얼룩이</a:t>
            </a:r>
            <a:r>
              <a:rPr lang="ko-KR" altLang="en-US" b="0" i="0" u="none" strike="noStrike" dirty="0">
                <a:effectLst/>
                <a:latin typeface="-apple-system-font"/>
              </a:rPr>
              <a:t> 정확도 </a:t>
            </a:r>
            <a:r>
              <a:rPr lang="en-US" altLang="ko-KR" b="0" i="0" u="none" strike="noStrike" dirty="0">
                <a:effectLst/>
                <a:latin typeface="-apple-system-font"/>
              </a:rPr>
              <a:t>0.99</a:t>
            </a:r>
            <a:r>
              <a:rPr lang="ko-KR" altLang="en-US" b="0" i="0" u="none" strike="noStrike" dirty="0">
                <a:effectLst/>
                <a:latin typeface="-apple-system-font"/>
              </a:rPr>
              <a:t>퍼센트로 검출되었습니다</a:t>
            </a:r>
            <a:r>
              <a:rPr lang="en-US" altLang="ko-KR" b="0" i="0" u="none" strike="noStrike" dirty="0">
                <a:effectLst/>
                <a:latin typeface="-apple-system-font"/>
              </a:rPr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34FFA-C2A6-EC4F-AD40-5A9ABA1F3EC8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6360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u="none" strike="noStrike" dirty="0">
                <a:effectLst/>
                <a:latin typeface="-apple-system-font"/>
              </a:rPr>
              <a:t>  커피 얼룩이 두개 존재할 경우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실험화면입니다</a:t>
            </a:r>
            <a:r>
              <a:rPr lang="en-US" altLang="ko-KR" b="0" i="0" u="none" strike="noStrike" dirty="0">
                <a:effectLst/>
                <a:latin typeface="-apple-system-font"/>
              </a:rPr>
              <a:t>. </a:t>
            </a:r>
            <a:r>
              <a:rPr lang="ko-KR" altLang="en-US" b="0" i="0" u="none" strike="noStrike" dirty="0">
                <a:effectLst/>
                <a:latin typeface="-apple-system-font"/>
              </a:rPr>
              <a:t>큰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커피얼룩은</a:t>
            </a:r>
            <a:r>
              <a:rPr lang="ko-KR" altLang="en-US" b="0" i="0" u="none" strike="noStrike" dirty="0">
                <a:effectLst/>
                <a:latin typeface="-apple-system-font"/>
              </a:rPr>
              <a:t> </a:t>
            </a:r>
            <a:r>
              <a:rPr lang="en-US" altLang="ko-KR" b="0" i="0" u="none" strike="noStrike" dirty="0">
                <a:effectLst/>
                <a:latin typeface="-apple-system-font"/>
              </a:rPr>
              <a:t>0.99</a:t>
            </a:r>
            <a:r>
              <a:rPr lang="ko-KR" altLang="en-US" b="0" i="0" u="none" strike="noStrike" dirty="0">
                <a:effectLst/>
                <a:latin typeface="-apple-system-font"/>
              </a:rPr>
              <a:t>퍼센트 작은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커피얼룩은</a:t>
            </a:r>
            <a:r>
              <a:rPr lang="ko-KR" altLang="en-US" b="0" i="0" u="none" strike="noStrike" dirty="0">
                <a:effectLst/>
                <a:latin typeface="-apple-system-font"/>
              </a:rPr>
              <a:t> </a:t>
            </a:r>
            <a:r>
              <a:rPr lang="en-US" altLang="ko-KR" b="0" i="0" u="none" strike="noStrike" dirty="0">
                <a:effectLst/>
                <a:latin typeface="-apple-system-font"/>
              </a:rPr>
              <a:t>0.92</a:t>
            </a:r>
            <a:r>
              <a:rPr lang="ko-KR" altLang="en-US" b="0" i="0" u="none" strike="noStrike" dirty="0">
                <a:effectLst/>
                <a:latin typeface="-apple-system-font"/>
              </a:rPr>
              <a:t>퍼센트로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검출되엇습니다</a:t>
            </a:r>
            <a:r>
              <a:rPr lang="en-US" altLang="ko-KR" b="0" i="0" u="none" strike="noStrike" dirty="0">
                <a:effectLst/>
                <a:latin typeface="-apple-system-font"/>
              </a:rPr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34FFA-C2A6-EC4F-AD40-5A9ABA1F3EC8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122745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u="none" strike="noStrike" dirty="0">
                <a:effectLst/>
                <a:latin typeface="-apple-system-font"/>
              </a:rPr>
              <a:t>단일 김치</a:t>
            </a:r>
            <a:r>
              <a:rPr lang="en-US" altLang="ko-KR" b="0" i="0" u="none" strike="noStrike" dirty="0">
                <a:effectLst/>
                <a:latin typeface="-apple-system-font"/>
              </a:rPr>
              <a:t>,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크기별</a:t>
            </a:r>
            <a:r>
              <a:rPr lang="ko-KR" altLang="en-US" b="0" i="0" u="none" strike="noStrike" dirty="0">
                <a:effectLst/>
                <a:latin typeface="-apple-system-font"/>
              </a:rPr>
              <a:t> 김치 얼룩 검출이 되었고</a:t>
            </a:r>
            <a:r>
              <a:rPr lang="en-US" altLang="ko-KR" b="0" i="0" u="none" strike="noStrike" dirty="0">
                <a:effectLst/>
                <a:latin typeface="-apple-system-font"/>
              </a:rPr>
              <a:t>,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34FFA-C2A6-EC4F-AD40-5A9ABA1F3EC8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788916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34FFA-C2A6-EC4F-AD40-5A9ABA1F3EC8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7112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u="none" strike="noStrike" dirty="0">
                <a:effectLst/>
                <a:latin typeface="-apple-system-font"/>
              </a:rPr>
              <a:t>  이렇게 단일 잉크</a:t>
            </a:r>
            <a:r>
              <a:rPr lang="en-US" altLang="ko-KR" b="0" i="0" u="none" strike="noStrike" dirty="0">
                <a:effectLst/>
                <a:latin typeface="-apple-system-font"/>
              </a:rPr>
              <a:t>,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크기별</a:t>
            </a:r>
            <a:r>
              <a:rPr lang="ko-KR" altLang="en-US" b="0" i="0" u="none" strike="noStrike" dirty="0">
                <a:effectLst/>
                <a:latin typeface="-apple-system-font"/>
              </a:rPr>
              <a:t> 잉크</a:t>
            </a:r>
            <a:r>
              <a:rPr lang="en-US" altLang="ko-KR" b="0" i="0" u="none" strike="noStrike" dirty="0">
                <a:effectLst/>
                <a:latin typeface="-apple-system-font"/>
              </a:rPr>
              <a:t>, 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34FFA-C2A6-EC4F-AD40-5A9ABA1F3EC8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945771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큰</a:t>
            </a:r>
            <a:r>
              <a:rPr kumimoji="1" lang="ko-KR" altLang="en-US" dirty="0"/>
              <a:t> 얼룩 </a:t>
            </a:r>
            <a:r>
              <a:rPr kumimoji="1" lang="en-US" altLang="ko-KR" dirty="0"/>
              <a:t>0.94</a:t>
            </a:r>
          </a:p>
          <a:p>
            <a:r>
              <a:rPr kumimoji="1" lang="ko-KR" altLang="en-US" dirty="0" err="1"/>
              <a:t>작은얼룩</a:t>
            </a:r>
            <a:r>
              <a:rPr kumimoji="1" lang="ko-KR" altLang="en-US" dirty="0"/>
              <a:t> </a:t>
            </a:r>
            <a:r>
              <a:rPr kumimoji="1" lang="en-US" altLang="ko-KR" dirty="0"/>
              <a:t>0.96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34FFA-C2A6-EC4F-AD40-5A9ABA1F3EC8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36085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u="none" strike="noStrike" dirty="0">
                <a:effectLst/>
                <a:latin typeface="-apple-system-font"/>
              </a:rPr>
              <a:t>  여러 얼룩이 하나의 세탁물에 존재할 경우도 정상적으로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검출된것을</a:t>
            </a:r>
            <a:r>
              <a:rPr lang="ko-KR" altLang="en-US" b="0" i="0" u="none" strike="noStrike" dirty="0">
                <a:effectLst/>
                <a:latin typeface="-apple-system-font"/>
              </a:rPr>
              <a:t>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볼수</a:t>
            </a:r>
            <a:r>
              <a:rPr lang="ko-KR" altLang="en-US" b="0" i="0" u="none" strike="noStrike" dirty="0">
                <a:effectLst/>
                <a:latin typeface="-apple-system-font"/>
              </a:rPr>
              <a:t> 있습니다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큰</a:t>
            </a:r>
            <a:r>
              <a:rPr kumimoji="1" lang="ko-KR" altLang="en-US" dirty="0"/>
              <a:t> 커피 </a:t>
            </a:r>
            <a:r>
              <a:rPr kumimoji="1" lang="en-US" altLang="ko-KR" dirty="0"/>
              <a:t>0.98</a:t>
            </a:r>
          </a:p>
          <a:p>
            <a:r>
              <a:rPr kumimoji="1" lang="ko-KR" altLang="en-US" dirty="0"/>
              <a:t>작은 커피 </a:t>
            </a:r>
            <a:r>
              <a:rPr kumimoji="1" lang="en-US" altLang="ko-KR" dirty="0"/>
              <a:t>0.99</a:t>
            </a:r>
          </a:p>
          <a:p>
            <a:r>
              <a:rPr kumimoji="1" lang="ko-KR" altLang="en-US" dirty="0"/>
              <a:t>오른쪽 작은 김치 </a:t>
            </a:r>
            <a:r>
              <a:rPr kumimoji="1" lang="en-US" altLang="ko-KR" dirty="0"/>
              <a:t>0.99</a:t>
            </a:r>
          </a:p>
          <a:p>
            <a:r>
              <a:rPr kumimoji="1" lang="ko-KR" altLang="en-US" dirty="0"/>
              <a:t>중앙 큰 김치 </a:t>
            </a:r>
            <a:r>
              <a:rPr kumimoji="1" lang="en-US" altLang="ko-KR" dirty="0"/>
              <a:t>0.94</a:t>
            </a:r>
          </a:p>
          <a:p>
            <a:r>
              <a:rPr kumimoji="1" lang="ko-KR" altLang="en-US" dirty="0"/>
              <a:t>왼쪽 상단 잉크 </a:t>
            </a:r>
            <a:r>
              <a:rPr kumimoji="1" lang="en-US" altLang="ko-KR" dirty="0"/>
              <a:t>0.98</a:t>
            </a:r>
          </a:p>
          <a:p>
            <a:r>
              <a:rPr kumimoji="1" lang="ko-KR" altLang="en-US" dirty="0"/>
              <a:t>중앙 하단 작은 잉크 </a:t>
            </a:r>
            <a:r>
              <a:rPr kumimoji="1" lang="en-US" altLang="ko-KR" dirty="0"/>
              <a:t>0.96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34FFA-C2A6-EC4F-AD40-5A9ABA1F3EC8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1092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u="none" strike="noStrike" dirty="0">
                <a:effectLst/>
                <a:latin typeface="-apple-system-font"/>
              </a:rPr>
              <a:t>  연구 배경 및 목적 입니다</a:t>
            </a:r>
            <a:r>
              <a:rPr lang="en-US" altLang="ko-KR" b="0" i="0" u="none" strike="noStrike" dirty="0">
                <a:effectLst/>
                <a:latin typeface="-apple-system-font"/>
              </a:rPr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34FFA-C2A6-EC4F-AD40-5A9ABA1F3EC8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099911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br>
              <a:rPr lang="ko-KR" altLang="en-US" b="0" i="0" u="none" strike="noStrike" dirty="0">
                <a:effectLst/>
                <a:latin typeface="-apple-system-font"/>
              </a:rPr>
            </a:br>
            <a:r>
              <a:rPr lang="ko-KR" altLang="en-US" b="0" i="0" u="none" strike="noStrike" dirty="0">
                <a:effectLst/>
                <a:latin typeface="-apple-system-font"/>
              </a:rPr>
              <a:t>  다음은 결론 및 향후 연구과제 입니다</a:t>
            </a:r>
            <a:r>
              <a:rPr lang="en-US" altLang="ko-KR" b="0" i="0" u="none" strike="noStrike" dirty="0">
                <a:effectLst/>
                <a:latin typeface="-apple-system-font"/>
              </a:rPr>
              <a:t>.</a:t>
            </a:r>
          </a:p>
          <a:p>
            <a:pPr algn="l"/>
            <a:r>
              <a:rPr lang="en-US" altLang="ko-KR" b="0" i="0" u="none" strike="noStrike" dirty="0">
                <a:effectLst/>
                <a:latin typeface="-apple-system-font"/>
              </a:rPr>
              <a:t> 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34FFA-C2A6-EC4F-AD40-5A9ABA1F3EC8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982944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u="none" strike="noStrike" dirty="0">
                <a:effectLst/>
                <a:latin typeface="-apple-system-font"/>
              </a:rPr>
              <a:t>  결론입니다</a:t>
            </a:r>
            <a:r>
              <a:rPr lang="en-US" altLang="ko-KR" b="0" i="0" u="none" strike="noStrike" dirty="0">
                <a:effectLst/>
                <a:latin typeface="-apple-system-font"/>
              </a:rPr>
              <a:t>. </a:t>
            </a:r>
          </a:p>
          <a:p>
            <a:pPr algn="l"/>
            <a:r>
              <a:rPr lang="en-US" altLang="ko-KR" b="0" i="0" u="none" strike="noStrike" dirty="0">
                <a:effectLst/>
                <a:latin typeface="-apple-system-font"/>
              </a:rPr>
              <a:t> 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코코데이터셋으로</a:t>
            </a:r>
            <a:r>
              <a:rPr lang="ko-KR" altLang="en-US" b="0" i="0" u="none" strike="noStrike" dirty="0">
                <a:effectLst/>
                <a:latin typeface="-apple-system-font"/>
              </a:rPr>
              <a:t> 사전 학습된 모바일넷을 백본으로 사용한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뺴스터</a:t>
            </a:r>
            <a:r>
              <a:rPr lang="ko-KR" altLang="en-US" b="0" i="0" u="none" strike="noStrike" dirty="0">
                <a:effectLst/>
                <a:latin typeface="-apple-system-font"/>
              </a:rPr>
              <a:t>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알씨엔엔이</a:t>
            </a:r>
            <a:r>
              <a:rPr lang="ko-KR" altLang="en-US" b="0" i="0" u="none" strike="noStrike" dirty="0">
                <a:effectLst/>
                <a:latin typeface="-apple-system-font"/>
              </a:rPr>
              <a:t>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가종</a:t>
            </a:r>
            <a:r>
              <a:rPr lang="ko-KR" altLang="en-US" b="0" i="0" u="none" strike="noStrike" dirty="0">
                <a:effectLst/>
                <a:latin typeface="-apple-system-font"/>
              </a:rPr>
              <a:t> 좋은 성능을 보였습니다</a:t>
            </a:r>
            <a:r>
              <a:rPr lang="en-US" altLang="ko-KR" b="0" i="0" u="none" strike="noStrike" dirty="0">
                <a:effectLst/>
                <a:latin typeface="-apple-system-font"/>
              </a:rPr>
              <a:t>.</a:t>
            </a:r>
          </a:p>
          <a:p>
            <a:pPr algn="l"/>
            <a:r>
              <a:rPr lang="en-US" altLang="ko-KR" b="0" i="0" u="none" strike="noStrike" dirty="0">
                <a:effectLst/>
                <a:latin typeface="-apple-system-font"/>
              </a:rPr>
              <a:t>  </a:t>
            </a:r>
            <a:r>
              <a:rPr lang="ko-KR" altLang="en-US" b="0" i="0" u="none" strike="noStrike" dirty="0">
                <a:effectLst/>
                <a:latin typeface="-apple-system-font"/>
              </a:rPr>
              <a:t>학습된 모델과 카메라를 이용하여 실제 세탁물의 얼룩 검출 및 분류를 확인하였습니다</a:t>
            </a:r>
          </a:p>
          <a:p>
            <a:pPr algn="l"/>
            <a:r>
              <a:rPr lang="ko-KR" altLang="en-US" b="0" i="0" u="none" strike="noStrike" dirty="0">
                <a:effectLst/>
                <a:latin typeface="-apple-system-font"/>
              </a:rPr>
              <a:t>  이를 통해 세탁물의 세탁 방법 및 세탁 가격을 도출 가능하다고 판단되었고 자사 프로그램 검수절차에 적용 하여</a:t>
            </a:r>
          </a:p>
          <a:p>
            <a:pPr algn="l"/>
            <a:r>
              <a:rPr lang="ko-KR" altLang="en-US" b="0" i="0" u="none" strike="noStrike" dirty="0">
                <a:effectLst/>
                <a:latin typeface="-apple-system-font"/>
              </a:rPr>
              <a:t>   검수시간이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단축될것으로</a:t>
            </a:r>
            <a:r>
              <a:rPr lang="ko-KR" altLang="en-US" b="0" i="0" u="none" strike="noStrike" dirty="0">
                <a:effectLst/>
                <a:latin typeface="-apple-system-font"/>
              </a:rPr>
              <a:t> 판단됩니다</a:t>
            </a:r>
            <a:r>
              <a:rPr lang="en-US" altLang="ko-KR" b="0" i="0" u="none" strike="noStrike" dirty="0">
                <a:effectLst/>
                <a:latin typeface="-apple-system-font"/>
              </a:rPr>
              <a:t>.</a:t>
            </a:r>
          </a:p>
          <a:p>
            <a:pPr algn="l"/>
            <a:endParaRPr lang="en-US" altLang="ko-KR" b="0" i="0" u="none" strike="noStrike" dirty="0">
              <a:effectLst/>
              <a:latin typeface="-apple-system-font"/>
            </a:endParaRPr>
          </a:p>
          <a:p>
            <a:pPr algn="l"/>
            <a:endParaRPr lang="en-US" altLang="ko-KR" b="0" i="0" u="none" strike="noStrike" dirty="0">
              <a:effectLst/>
              <a:latin typeface="-apple-system-font"/>
            </a:endParaRPr>
          </a:p>
          <a:p>
            <a:pPr algn="l"/>
            <a:r>
              <a:rPr lang="ko-KR" altLang="en-US" b="0" i="0" u="none" strike="noStrike" dirty="0">
                <a:effectLst/>
                <a:latin typeface="-apple-system-font"/>
              </a:rPr>
              <a:t>  향후 연구과제입니다</a:t>
            </a:r>
            <a:r>
              <a:rPr lang="en-US" altLang="ko-KR" b="0" i="0" u="none" strike="noStrike" dirty="0">
                <a:effectLst/>
                <a:latin typeface="-apple-system-font"/>
              </a:rPr>
              <a:t>.</a:t>
            </a:r>
          </a:p>
          <a:p>
            <a:pPr algn="l"/>
            <a:r>
              <a:rPr lang="en-US" altLang="ko-KR" b="0" i="0" u="none" strike="noStrike" dirty="0">
                <a:effectLst/>
                <a:latin typeface="-apple-system-font"/>
              </a:rPr>
              <a:t>  </a:t>
            </a:r>
          </a:p>
          <a:p>
            <a:pPr algn="l"/>
            <a:r>
              <a:rPr lang="en-US" altLang="ko-KR" b="0" i="0" u="none" strike="noStrike" dirty="0">
                <a:effectLst/>
                <a:latin typeface="-apple-system-font"/>
              </a:rPr>
              <a:t>  </a:t>
            </a:r>
            <a:r>
              <a:rPr lang="ko-KR" altLang="en-US" b="0" i="0" u="none" strike="noStrike" dirty="0">
                <a:effectLst/>
                <a:latin typeface="-apple-system-font"/>
              </a:rPr>
              <a:t>그림이나 패턴이 존재하는 세탁물과 다양한 색상의 세탁물에서의 얼룩 검출 및 분류와 카메라와 세탁물의 거리를 판단하여</a:t>
            </a:r>
          </a:p>
          <a:p>
            <a:pPr algn="l"/>
            <a:r>
              <a:rPr lang="ko-KR" altLang="en-US" b="0" i="0" u="none" strike="noStrike" dirty="0">
                <a:effectLst/>
                <a:latin typeface="-apple-system-font"/>
              </a:rPr>
              <a:t>  얼룩의 크기를 측정하는 연구를 진행한다면 더욱 좋은 모델이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될것이라고</a:t>
            </a:r>
            <a:r>
              <a:rPr lang="ko-KR" altLang="en-US" b="0" i="0" u="none" strike="noStrike" dirty="0">
                <a:effectLst/>
                <a:latin typeface="-apple-system-font"/>
              </a:rPr>
              <a:t> 생각됩니다</a:t>
            </a:r>
            <a:r>
              <a:rPr lang="en-US" altLang="ko-KR" b="0" i="0" u="none" strike="noStrike" dirty="0">
                <a:effectLst/>
                <a:latin typeface="-apple-system-font"/>
              </a:rPr>
              <a:t>.</a:t>
            </a:r>
            <a:br>
              <a:rPr lang="en-US" altLang="ko-KR" b="0" i="0" u="none" strike="noStrike" dirty="0">
                <a:effectLst/>
                <a:latin typeface="-apple-system-font"/>
              </a:rPr>
            </a:br>
            <a:endParaRPr lang="en-US" altLang="ko-KR" b="0" i="0" u="none" strike="noStrike" dirty="0">
              <a:effectLst/>
              <a:latin typeface="-apple-system-font"/>
            </a:endParaRPr>
          </a:p>
          <a:p>
            <a:pPr algn="l"/>
            <a:r>
              <a:rPr lang="en-US" altLang="ko-KR" b="0" i="0" u="none" strike="noStrike" dirty="0">
                <a:effectLst/>
                <a:latin typeface="-apple-system-font"/>
              </a:rPr>
              <a:t>  </a:t>
            </a:r>
            <a:r>
              <a:rPr lang="ko-KR" altLang="en-US" b="0" i="0" u="none" strike="noStrike" dirty="0">
                <a:effectLst/>
                <a:latin typeface="-apple-system-font"/>
              </a:rPr>
              <a:t>감사합니다</a:t>
            </a:r>
            <a:r>
              <a:rPr lang="en-US" altLang="ko-KR" b="0" i="0" u="none" strike="noStrike" dirty="0">
                <a:effectLst/>
                <a:latin typeface="-apple-system-font"/>
              </a:rPr>
              <a:t>.</a:t>
            </a:r>
          </a:p>
          <a:p>
            <a:pPr algn="l"/>
            <a:endParaRPr lang="en-US" altLang="ko-KR" b="0" i="0" u="none" strike="noStrike" dirty="0">
              <a:effectLst/>
              <a:latin typeface="-apple-system-fon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34FFA-C2A6-EC4F-AD40-5A9ABA1F3EC8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00356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34FFA-C2A6-EC4F-AD40-5A9ABA1F3EC8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4731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u="none" strike="noStrike" dirty="0">
                <a:effectLst/>
                <a:latin typeface="-apple-system-font"/>
              </a:rPr>
              <a:t>  저는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비대면</a:t>
            </a:r>
            <a:r>
              <a:rPr lang="ko-KR" altLang="en-US" b="0" i="0" u="none" strike="noStrike" dirty="0">
                <a:effectLst/>
                <a:latin typeface="-apple-system-font"/>
              </a:rPr>
              <a:t> 세탁 서비스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절차중</a:t>
            </a:r>
            <a:r>
              <a:rPr lang="ko-KR" altLang="en-US" b="0" i="0" u="none" strike="noStrike" dirty="0">
                <a:effectLst/>
                <a:latin typeface="-apple-system-font"/>
              </a:rPr>
              <a:t> 많은 시간이 소모되는 검수 절차 개선을 위해 일상생활에서 자주 발생하는</a:t>
            </a:r>
          </a:p>
          <a:p>
            <a:pPr algn="l"/>
            <a:r>
              <a:rPr lang="ko-KR" altLang="en-US" b="0" i="0" u="none" strike="noStrike" dirty="0">
                <a:effectLst/>
                <a:latin typeface="-apple-system-font"/>
              </a:rPr>
              <a:t>  김치</a:t>
            </a:r>
            <a:r>
              <a:rPr lang="en-US" altLang="ko-KR" b="0" i="0" u="none" strike="noStrike" dirty="0">
                <a:effectLst/>
                <a:latin typeface="-apple-system-font"/>
              </a:rPr>
              <a:t>, </a:t>
            </a:r>
            <a:r>
              <a:rPr lang="ko-KR" altLang="en-US" b="0" i="0" u="none" strike="noStrike" dirty="0">
                <a:effectLst/>
                <a:latin typeface="-apple-system-font"/>
              </a:rPr>
              <a:t>볼펜</a:t>
            </a:r>
            <a:r>
              <a:rPr lang="en-US" altLang="ko-KR" b="0" i="0" u="none" strike="noStrike" dirty="0">
                <a:effectLst/>
                <a:latin typeface="-apple-system-font"/>
              </a:rPr>
              <a:t>, </a:t>
            </a:r>
            <a:r>
              <a:rPr lang="ko-KR" altLang="en-US" b="0" i="0" u="none" strike="noStrike" dirty="0">
                <a:effectLst/>
                <a:latin typeface="-apple-system-font"/>
              </a:rPr>
              <a:t>커피 얼룩 검출 및 분류 연구를 진행했습니다</a:t>
            </a:r>
            <a:r>
              <a:rPr lang="en-US" altLang="ko-KR" b="0" i="0" u="none" strike="noStrike" dirty="0">
                <a:effectLst/>
                <a:latin typeface="-apple-system-font"/>
              </a:rPr>
              <a:t>.</a:t>
            </a:r>
          </a:p>
          <a:p>
            <a:pPr algn="l"/>
            <a:br>
              <a:rPr lang="en-US" altLang="ko-KR" b="0" i="0" u="none" strike="noStrike" dirty="0">
                <a:effectLst/>
                <a:latin typeface="-apple-system-font"/>
              </a:rPr>
            </a:br>
            <a:endParaRPr lang="en-US" altLang="ko-KR" b="0" i="0" u="none" strike="noStrike" dirty="0">
              <a:effectLst/>
              <a:latin typeface="-apple-system-font"/>
            </a:endParaRPr>
          </a:p>
          <a:p>
            <a:pPr algn="l"/>
            <a:r>
              <a:rPr lang="en-US" altLang="ko-KR" b="0" i="0" u="none" strike="noStrike" dirty="0">
                <a:effectLst/>
                <a:latin typeface="-apple-system-font"/>
              </a:rPr>
              <a:t> 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비대면</a:t>
            </a:r>
            <a:r>
              <a:rPr lang="ko-KR" altLang="en-US" b="0" i="0" u="none" strike="noStrike" dirty="0">
                <a:effectLst/>
                <a:latin typeface="-apple-system-font"/>
              </a:rPr>
              <a:t> 세탁 서비스란 고객이 세탁소에 직접 방문하지 않고 세탁물을 집 앞에 놓거나 무인 세탁소에 세탁물을 접수하면</a:t>
            </a:r>
          </a:p>
          <a:p>
            <a:pPr algn="l"/>
            <a:r>
              <a:rPr lang="ko-KR" altLang="en-US" b="0" i="0" u="none" strike="noStrike" dirty="0">
                <a:effectLst/>
                <a:latin typeface="-apple-system-font"/>
              </a:rPr>
              <a:t>  배달원이 세탁물을 수거하여 세탁 후 다시 배달해 주는 서비스 입니다</a:t>
            </a:r>
            <a:r>
              <a:rPr lang="en-US" altLang="ko-KR" b="0" i="0" u="none" strike="noStrike" dirty="0">
                <a:effectLst/>
                <a:latin typeface="-apple-system-font"/>
              </a:rPr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34FFA-C2A6-EC4F-AD40-5A9ABA1F3EC8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9997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u="none" strike="noStrike" dirty="0">
                <a:effectLst/>
                <a:latin typeface="-apple-system-font"/>
              </a:rPr>
              <a:t> 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검수란</a:t>
            </a:r>
            <a:r>
              <a:rPr lang="ko-KR" altLang="en-US" b="0" i="0" u="none" strike="noStrike" dirty="0">
                <a:effectLst/>
                <a:latin typeface="-apple-system-font"/>
              </a:rPr>
              <a:t> 세탁물의 세탁 방법과 세탁 비용을 결정하기 위한 절차입니다</a:t>
            </a:r>
            <a:r>
              <a:rPr lang="en-US" altLang="ko-KR" b="0" i="0" u="none" strike="noStrike" dirty="0">
                <a:effectLst/>
                <a:latin typeface="-apple-system-font"/>
              </a:rPr>
              <a:t>.</a:t>
            </a:r>
          </a:p>
          <a:p>
            <a:pPr algn="l"/>
            <a:br>
              <a:rPr lang="en-US" altLang="ko-KR" b="0" i="0" u="none" strike="noStrike" dirty="0">
                <a:effectLst/>
                <a:latin typeface="-apple-system-font"/>
              </a:rPr>
            </a:br>
            <a:endParaRPr lang="en-US" altLang="ko-KR" b="0" i="0" u="none" strike="noStrike" dirty="0">
              <a:effectLst/>
              <a:latin typeface="-apple-system-font"/>
            </a:endParaRPr>
          </a:p>
          <a:p>
            <a:pPr algn="l"/>
            <a:r>
              <a:rPr lang="en-US" altLang="ko-KR" b="0" i="0" u="none" strike="noStrike" dirty="0">
                <a:effectLst/>
                <a:latin typeface="-apple-system-font"/>
              </a:rPr>
              <a:t>  </a:t>
            </a:r>
            <a:r>
              <a:rPr lang="ko-KR" altLang="en-US" b="0" i="0" u="none" strike="noStrike" dirty="0">
                <a:effectLst/>
                <a:latin typeface="-apple-system-font"/>
              </a:rPr>
              <a:t>오른쪽 아래 </a:t>
            </a:r>
            <a:r>
              <a:rPr lang="en" altLang="ko-Kore-KR" b="0" i="0" u="none" strike="noStrike" dirty="0">
                <a:effectLst/>
                <a:latin typeface="-apple-system-font"/>
              </a:rPr>
              <a:t>GIF</a:t>
            </a:r>
            <a:r>
              <a:rPr lang="ko-KR" altLang="en-US" b="0" i="0" u="none" strike="noStrike" dirty="0">
                <a:effectLst/>
                <a:latin typeface="-apple-system-font"/>
              </a:rPr>
              <a:t>는 자사에서 개발한 세탁소 프로그램에서 검수를 진행하는 화면입니다</a:t>
            </a:r>
            <a:r>
              <a:rPr lang="en-US" altLang="ko-KR" b="0" i="0" u="none" strike="noStrike" dirty="0">
                <a:effectLst/>
                <a:latin typeface="-apple-system-font"/>
              </a:rPr>
              <a:t>.</a:t>
            </a:r>
          </a:p>
          <a:p>
            <a:pPr algn="l"/>
            <a:r>
              <a:rPr lang="en-US" altLang="ko-KR" b="0" i="0" u="none" strike="noStrike" dirty="0">
                <a:effectLst/>
                <a:latin typeface="-apple-system-font"/>
              </a:rPr>
              <a:t>  </a:t>
            </a:r>
            <a:r>
              <a:rPr lang="ko-KR" altLang="en-US" b="0" i="0" u="none" strike="noStrike" dirty="0">
                <a:effectLst/>
                <a:latin typeface="-apple-system-font"/>
              </a:rPr>
              <a:t>현재는 사람이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일일히</a:t>
            </a:r>
            <a:r>
              <a:rPr lang="ko-KR" altLang="en-US" b="0" i="0" u="none" strike="noStrike" dirty="0">
                <a:effectLst/>
                <a:latin typeface="-apple-system-font"/>
              </a:rPr>
              <a:t> 세탁물을 확인하며 얼룩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발견시</a:t>
            </a:r>
            <a:r>
              <a:rPr lang="ko-KR" altLang="en-US" b="0" i="0" u="none" strike="noStrike" dirty="0">
                <a:effectLst/>
                <a:latin typeface="-apple-system-font"/>
              </a:rPr>
              <a:t>  영상을 촬영하고 있어</a:t>
            </a:r>
            <a:r>
              <a:rPr lang="en-US" altLang="ko-KR" b="0" i="0" u="none" strike="noStrike" dirty="0">
                <a:effectLst/>
                <a:latin typeface="-apple-system-font"/>
              </a:rPr>
              <a:t>, </a:t>
            </a:r>
            <a:r>
              <a:rPr lang="ko-KR" altLang="en-US" b="0" i="0" u="none" strike="noStrike" dirty="0">
                <a:effectLst/>
                <a:latin typeface="-apple-system-font"/>
              </a:rPr>
              <a:t>검수에 많은 시간이 소모되고 있습니다</a:t>
            </a:r>
            <a:r>
              <a:rPr lang="en-US" altLang="ko-KR" b="0" i="0" u="none" strike="noStrike" dirty="0">
                <a:effectLst/>
                <a:latin typeface="-apple-system-font"/>
              </a:rPr>
              <a:t>.</a:t>
            </a:r>
          </a:p>
          <a:p>
            <a:pPr algn="l"/>
            <a:br>
              <a:rPr lang="en-US" altLang="ko-KR" b="0" i="0" u="none" strike="noStrike" dirty="0">
                <a:effectLst/>
                <a:latin typeface="-apple-system-font"/>
              </a:rPr>
            </a:br>
            <a:endParaRPr lang="en-US" altLang="ko-KR" b="0" i="0" u="none" strike="noStrike" dirty="0">
              <a:effectLst/>
              <a:latin typeface="-apple-system-font"/>
            </a:endParaRPr>
          </a:p>
          <a:p>
            <a:pPr algn="l"/>
            <a:r>
              <a:rPr lang="en-US" altLang="ko-KR" b="0" i="0" u="none" strike="noStrike" dirty="0">
                <a:effectLst/>
                <a:latin typeface="-apple-system-font"/>
              </a:rPr>
              <a:t> 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그로인해</a:t>
            </a:r>
            <a:r>
              <a:rPr lang="ko-KR" altLang="en-US" b="0" i="0" u="none" strike="noStrike" dirty="0">
                <a:effectLst/>
                <a:latin typeface="-apple-system-font"/>
              </a:rPr>
              <a:t> 고객이 검수 내용을 확인 하는 절차까지 오랜 시간을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기다리게되며</a:t>
            </a:r>
            <a:r>
              <a:rPr lang="en-US" altLang="ko-KR" b="0" i="0" u="none" strike="noStrike" dirty="0">
                <a:effectLst/>
                <a:latin typeface="-apple-system-font"/>
              </a:rPr>
              <a:t>,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이로인해</a:t>
            </a:r>
            <a:r>
              <a:rPr lang="ko-KR" altLang="en-US" b="0" i="0" u="none" strike="noStrike" dirty="0">
                <a:effectLst/>
                <a:latin typeface="-apple-system-font"/>
              </a:rPr>
              <a:t> 전체 세탁시간이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증가하게됩니다</a:t>
            </a:r>
            <a:r>
              <a:rPr lang="en-US" altLang="ko-KR" b="0" i="0" u="none" strike="noStrike" dirty="0">
                <a:effectLst/>
                <a:latin typeface="-apple-system-font"/>
              </a:rPr>
              <a:t>.</a:t>
            </a:r>
          </a:p>
          <a:p>
            <a:pPr algn="l"/>
            <a:r>
              <a:rPr lang="en-US" altLang="ko-KR" b="0" i="0" u="none" strike="noStrike" dirty="0">
                <a:effectLst/>
                <a:latin typeface="-apple-system-font"/>
              </a:rPr>
              <a:t>  </a:t>
            </a:r>
            <a:r>
              <a:rPr lang="ko-KR" altLang="en-US" b="0" i="0" u="none" strike="noStrike" dirty="0">
                <a:effectLst/>
                <a:latin typeface="-apple-system-font"/>
              </a:rPr>
              <a:t>세탁소에서는 이러한 문제를 해결하기위해 검수를 제대로 진행하지 않거나 야근 및 검수인력을 추가 투입하고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있습ㄴ디ㅏ</a:t>
            </a:r>
            <a:r>
              <a:rPr lang="en-US" altLang="ko-KR" b="0" i="0" u="none" strike="noStrike" dirty="0">
                <a:effectLst/>
                <a:latin typeface="-apple-system-font"/>
              </a:rPr>
              <a:t>.</a:t>
            </a:r>
          </a:p>
          <a:p>
            <a:br>
              <a:rPr lang="ko-KR" altLang="en-US" dirty="0"/>
            </a:b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34FFA-C2A6-EC4F-AD40-5A9ABA1F3EC8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53927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u="none" strike="noStrike" dirty="0">
                <a:effectLst/>
                <a:latin typeface="-apple-system-font"/>
              </a:rPr>
              <a:t>본 연구와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관련있는</a:t>
            </a:r>
            <a:r>
              <a:rPr lang="ko-KR" altLang="en-US" b="0" i="0" u="none" strike="noStrike" dirty="0">
                <a:effectLst/>
                <a:latin typeface="-apple-system-font"/>
              </a:rPr>
              <a:t> 연구입니다</a:t>
            </a:r>
            <a:r>
              <a:rPr lang="en-US" altLang="ko-KR" b="0" i="0" u="none" strike="noStrike" dirty="0">
                <a:effectLst/>
                <a:latin typeface="-apple-system-font"/>
              </a:rPr>
              <a:t>. </a:t>
            </a:r>
          </a:p>
          <a:p>
            <a:pPr algn="l"/>
            <a:r>
              <a:rPr lang="en-US" altLang="ko-KR" b="0" i="0" u="none" strike="noStrike" dirty="0">
                <a:effectLst/>
                <a:latin typeface="-apple-system-font"/>
              </a:rPr>
              <a:t>  </a:t>
            </a:r>
          </a:p>
          <a:p>
            <a:pPr algn="l"/>
            <a:r>
              <a:rPr lang="en-US" altLang="ko-KR" b="0" i="0" u="none" strike="noStrike" dirty="0">
                <a:effectLst/>
                <a:latin typeface="-apple-system-font"/>
              </a:rPr>
              <a:t>  </a:t>
            </a:r>
            <a:r>
              <a:rPr lang="ko-KR" altLang="en-US" b="0" i="0" u="none" strike="noStrike" dirty="0">
                <a:effectLst/>
                <a:latin typeface="-apple-system-font"/>
              </a:rPr>
              <a:t>첫번째 관련연구는 국내 금오공과 대학교에서 전자 상거래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품목중</a:t>
            </a:r>
            <a:r>
              <a:rPr lang="ko-KR" altLang="en-US" b="0" i="0" u="none" strike="noStrike" dirty="0">
                <a:effectLst/>
                <a:latin typeface="-apple-system-font"/>
              </a:rPr>
              <a:t> 의류에 존재하는 얼룩을 검출 하는 연구를 진행했습니다</a:t>
            </a:r>
            <a:r>
              <a:rPr lang="en-US" altLang="ko-KR" b="0" i="0" u="none" strike="noStrike" dirty="0">
                <a:effectLst/>
                <a:latin typeface="-apple-system-font"/>
              </a:rPr>
              <a:t>.</a:t>
            </a:r>
          </a:p>
          <a:p>
            <a:pPr algn="l"/>
            <a:r>
              <a:rPr lang="en-US" altLang="ko-KR" b="0" i="0" u="none" strike="noStrike" dirty="0">
                <a:effectLst/>
                <a:latin typeface="-apple-system-font"/>
              </a:rPr>
              <a:t>  </a:t>
            </a:r>
            <a:r>
              <a:rPr lang="ko-KR" altLang="en-US" b="0" i="0" u="none" strike="noStrike" dirty="0">
                <a:effectLst/>
                <a:latin typeface="-apple-system-font"/>
              </a:rPr>
              <a:t>이 연구는 의류의 전자상거래시 제품의 하자를 체크하려는 목적으로 진행되어 얼룩을 검출 하지만 분류는 진행하지 않았습니다</a:t>
            </a:r>
            <a:r>
              <a:rPr lang="en-US" altLang="ko-KR" b="0" i="0" u="none" strike="noStrike" dirty="0">
                <a:effectLst/>
                <a:latin typeface="-apple-system-font"/>
              </a:rPr>
              <a:t>.</a:t>
            </a:r>
          </a:p>
          <a:p>
            <a:pPr algn="l"/>
            <a:br>
              <a:rPr lang="en-US" altLang="ko-KR" b="0" i="0" u="none" strike="noStrike" dirty="0">
                <a:effectLst/>
                <a:latin typeface="-apple-system-font"/>
              </a:rPr>
            </a:br>
            <a:endParaRPr lang="en-US" altLang="ko-KR" b="0" i="0" u="none" strike="noStrike" dirty="0">
              <a:effectLst/>
              <a:latin typeface="-apple-system-font"/>
            </a:endParaRPr>
          </a:p>
          <a:p>
            <a:pPr algn="l"/>
            <a:r>
              <a:rPr lang="en-US" altLang="ko-KR" b="0" i="0" u="none" strike="noStrike" dirty="0">
                <a:effectLst/>
                <a:latin typeface="-apple-system-font"/>
              </a:rPr>
              <a:t>  </a:t>
            </a:r>
            <a:r>
              <a:rPr lang="ko-KR" altLang="en-US" b="0" i="0" u="none" strike="noStrike" dirty="0">
                <a:effectLst/>
                <a:latin typeface="-apple-system-font"/>
              </a:rPr>
              <a:t>두번째 관련연구는 국내 제주대학교에서 의류 폐기물 감소를 위해 의류의 오염도를 이용하여 의류 상태를 분류하는 연구를 진행했습니다</a:t>
            </a:r>
            <a:r>
              <a:rPr lang="en-US" altLang="ko-KR" b="0" i="0" u="none" strike="noStrike" dirty="0">
                <a:effectLst/>
                <a:latin typeface="-apple-system-font"/>
              </a:rPr>
              <a:t>.</a:t>
            </a:r>
          </a:p>
          <a:p>
            <a:pPr algn="l"/>
            <a:r>
              <a:rPr lang="en-US" altLang="ko-KR" b="0" i="0" u="none" strike="noStrike" dirty="0">
                <a:effectLst/>
                <a:latin typeface="-apple-system-font"/>
              </a:rPr>
              <a:t>  </a:t>
            </a:r>
            <a:r>
              <a:rPr lang="ko-KR" altLang="en-US" b="0" i="0" u="none" strike="noStrike" dirty="0">
                <a:effectLst/>
                <a:latin typeface="-apple-system-font"/>
              </a:rPr>
              <a:t>해당 연구도 의류의 얼룩만 검출하고 분류는 진행하지 않았습니다</a:t>
            </a:r>
            <a:r>
              <a:rPr lang="en-US" altLang="ko-KR" b="0" i="0" u="none" strike="noStrike" dirty="0">
                <a:effectLst/>
                <a:latin typeface="-apple-system-font"/>
              </a:rPr>
              <a:t>.</a:t>
            </a:r>
          </a:p>
          <a:p>
            <a:pPr algn="l"/>
            <a:br>
              <a:rPr lang="en-US" altLang="ko-KR" b="0" i="0" u="none" strike="noStrike" dirty="0">
                <a:effectLst/>
                <a:latin typeface="-apple-system-font"/>
              </a:rPr>
            </a:br>
            <a:endParaRPr lang="en-US" altLang="ko-KR" b="0" i="0" u="none" strike="noStrike" dirty="0">
              <a:effectLst/>
              <a:latin typeface="-apple-system-font"/>
            </a:endParaRPr>
          </a:p>
          <a:p>
            <a:pPr algn="l"/>
            <a:r>
              <a:rPr lang="en-US" altLang="ko-KR" b="0" i="0" u="none" strike="noStrike" dirty="0">
                <a:effectLst/>
                <a:latin typeface="-apple-system-font"/>
              </a:rPr>
              <a:t>  </a:t>
            </a:r>
            <a:r>
              <a:rPr lang="ko-KR" altLang="en-US" b="0" i="0" u="none" strike="noStrike" dirty="0">
                <a:effectLst/>
                <a:latin typeface="-apple-system-font"/>
              </a:rPr>
              <a:t>해당 연구들은 의류의 얼룩은 검출하였지만 얼룩의 종류로는 분류를 하지 않아 세탁물의 세탁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방법및</a:t>
            </a:r>
            <a:r>
              <a:rPr lang="ko-KR" altLang="en-US" b="0" i="0" u="none" strike="noStrike" dirty="0">
                <a:effectLst/>
                <a:latin typeface="-apple-system-font"/>
              </a:rPr>
              <a:t> 가격을 정하기에는 적합하지 않습니다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34FFA-C2A6-EC4F-AD40-5A9ABA1F3EC8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6063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u="none" strike="noStrike" dirty="0">
                <a:effectLst/>
                <a:latin typeface="-apple-system-font"/>
              </a:rPr>
              <a:t>  그래서 저는 의류의 얼룩을 검출하고 분류하여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비대면</a:t>
            </a:r>
            <a:r>
              <a:rPr lang="ko-KR" altLang="en-US" b="0" i="0" u="none" strike="noStrike" dirty="0">
                <a:effectLst/>
                <a:latin typeface="-apple-system-font"/>
              </a:rPr>
              <a:t> 세탁 서비스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절차중</a:t>
            </a:r>
            <a:r>
              <a:rPr lang="ko-KR" altLang="en-US" b="0" i="0" u="none" strike="noStrike" dirty="0">
                <a:effectLst/>
                <a:latin typeface="-apple-system-font"/>
              </a:rPr>
              <a:t> 검수 절차를 개선하려고 합니다</a:t>
            </a:r>
            <a:r>
              <a:rPr lang="en-US" altLang="ko-KR" b="0" i="0" u="none" strike="noStrike" dirty="0">
                <a:effectLst/>
                <a:latin typeface="-apple-system-font"/>
              </a:rPr>
              <a:t>.</a:t>
            </a:r>
          </a:p>
          <a:p>
            <a:pPr algn="l"/>
            <a:r>
              <a:rPr lang="en-US" altLang="ko-KR" b="0" i="0" u="none" strike="noStrike" dirty="0">
                <a:effectLst/>
                <a:latin typeface="-apple-system-font"/>
              </a:rPr>
              <a:t>  </a:t>
            </a:r>
          </a:p>
          <a:p>
            <a:pPr algn="l"/>
            <a:r>
              <a:rPr lang="en-US" altLang="ko-KR" b="0" i="0" u="none" strike="noStrike" dirty="0">
                <a:effectLst/>
                <a:latin typeface="-apple-system-font"/>
              </a:rPr>
              <a:t>  </a:t>
            </a:r>
            <a:r>
              <a:rPr lang="ko-KR" altLang="en-US" b="0" i="0" u="none" strike="noStrike" dirty="0">
                <a:effectLst/>
                <a:latin typeface="-apple-system-font"/>
              </a:rPr>
              <a:t>세탁물의 얼룩 검출 및 분류를 위해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빼스터</a:t>
            </a:r>
            <a:r>
              <a:rPr lang="ko-KR" altLang="en-US" b="0" i="0" u="none" strike="noStrike" dirty="0">
                <a:effectLst/>
                <a:latin typeface="-apple-system-font"/>
              </a:rPr>
              <a:t>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알씨엔엔과</a:t>
            </a:r>
            <a:r>
              <a:rPr lang="ko-KR" altLang="en-US" b="0" i="0" u="none" strike="noStrike" dirty="0">
                <a:effectLst/>
                <a:latin typeface="-apple-system-font"/>
              </a:rPr>
              <a:t>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욜로브이</a:t>
            </a:r>
            <a:r>
              <a:rPr lang="en-US" altLang="ko-KR" b="0" i="0" u="none" strike="noStrike" dirty="0">
                <a:effectLst/>
                <a:latin typeface="-apple-system-font"/>
              </a:rPr>
              <a:t>5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를</a:t>
            </a:r>
            <a:r>
              <a:rPr lang="ko-KR" altLang="en-US" b="0" i="0" u="none" strike="noStrike" dirty="0">
                <a:effectLst/>
                <a:latin typeface="-apple-system-font"/>
              </a:rPr>
              <a:t> 이용하여 성능을 비교하고</a:t>
            </a:r>
          </a:p>
          <a:p>
            <a:pPr algn="l"/>
            <a:br>
              <a:rPr lang="ko-KR" altLang="en-US" b="0" i="0" u="none" strike="noStrike" dirty="0">
                <a:effectLst/>
                <a:latin typeface="-apple-system-font"/>
              </a:rPr>
            </a:br>
            <a:endParaRPr lang="ko-KR" altLang="en-US" b="0" i="0" u="none" strike="noStrike" dirty="0">
              <a:effectLst/>
              <a:latin typeface="-apple-system-font"/>
            </a:endParaRPr>
          </a:p>
          <a:p>
            <a:pPr algn="l"/>
            <a:r>
              <a:rPr lang="ko-KR" altLang="en-US" b="0" i="0" u="none" strike="noStrike" dirty="0">
                <a:effectLst/>
                <a:latin typeface="-apple-system-font"/>
              </a:rPr>
              <a:t>  학습된 모델과 카메라를 이용하여 실제 세탁물의 얼룩 검출 및 분류 실험을 진행하여</a:t>
            </a:r>
          </a:p>
          <a:p>
            <a:pPr algn="l"/>
            <a:br>
              <a:rPr lang="ko-KR" altLang="en-US" b="0" i="0" u="none" strike="noStrike" dirty="0">
                <a:effectLst/>
                <a:latin typeface="-apple-system-font"/>
              </a:rPr>
            </a:br>
            <a:endParaRPr lang="ko-KR" altLang="en-US" b="0" i="0" u="none" strike="noStrike" dirty="0">
              <a:effectLst/>
              <a:latin typeface="-apple-system-font"/>
            </a:endParaRPr>
          </a:p>
          <a:p>
            <a:pPr algn="l"/>
            <a:r>
              <a:rPr lang="ko-KR" altLang="en-US" b="0" i="0" u="none" strike="noStrike" dirty="0">
                <a:effectLst/>
                <a:latin typeface="-apple-system-font"/>
              </a:rPr>
              <a:t>  자사 세탁소 프로그램에 적용하려고 합니다</a:t>
            </a:r>
            <a:r>
              <a:rPr lang="en-US" altLang="ko-KR" b="0" i="0" u="none" strike="noStrike" dirty="0">
                <a:effectLst/>
                <a:latin typeface="-apple-system-font"/>
              </a:rPr>
              <a:t>.</a:t>
            </a:r>
          </a:p>
          <a:p>
            <a:br>
              <a:rPr lang="ko-KR" altLang="en-US" dirty="0"/>
            </a:br>
            <a:endParaRPr lang="en-US" altLang="ko-KR" dirty="0">
              <a:effectLst/>
              <a:latin typeface="Malgun Gothic" panose="020B0503020000020004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effectLst/>
              <a:latin typeface="Malgun Gothic" panose="020B0503020000020004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ffectLst/>
                <a:latin typeface="Malgun Gothic" panose="020B0503020000020004" pitchFamily="34" charset="-127"/>
              </a:rPr>
              <a:t> 전이학습은 사전에 학습된 모델을 이용하여 새로운 모델을 구축 할 때</a:t>
            </a:r>
            <a:r>
              <a:rPr lang="en-US" altLang="ko-KR" dirty="0">
                <a:effectLst/>
                <a:latin typeface="Malgun Gothic" panose="020B0503020000020004" pitchFamily="34" charset="-127"/>
              </a:rPr>
              <a:t>, </a:t>
            </a:r>
            <a:r>
              <a:rPr lang="ko-KR" altLang="en-US" dirty="0">
                <a:effectLst/>
                <a:latin typeface="Malgun Gothic" panose="020B0503020000020004" pitchFamily="34" charset="-127"/>
              </a:rPr>
              <a:t>사용하는 학습 기법이다</a:t>
            </a:r>
            <a:r>
              <a:rPr lang="en-US" altLang="ko-KR" dirty="0">
                <a:effectLst/>
                <a:latin typeface="Malgun Gothic" panose="020B0503020000020004" pitchFamily="34" charset="-127"/>
              </a:rPr>
              <a:t>. 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34FFA-C2A6-EC4F-AD40-5A9ABA1F3EC8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2096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u="none" strike="noStrike" dirty="0">
                <a:effectLst/>
                <a:latin typeface="-apple-system-font"/>
              </a:rPr>
              <a:t>  다음은 얼룩 검출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밒</a:t>
            </a:r>
            <a:r>
              <a:rPr lang="ko-KR" altLang="en-US" b="0" i="0" u="none" strike="noStrike" dirty="0">
                <a:effectLst/>
                <a:latin typeface="-apple-system-font"/>
              </a:rPr>
              <a:t> 분류를 위한 딥러닝 모델입니다</a:t>
            </a:r>
            <a:r>
              <a:rPr lang="en-US" altLang="ko-KR" b="0" i="0" u="none" strike="noStrike" dirty="0">
                <a:effectLst/>
                <a:latin typeface="-apple-system-font"/>
              </a:rPr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34FFA-C2A6-EC4F-AD40-5A9ABA1F3EC8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476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u="none" strike="noStrike" dirty="0">
                <a:effectLst/>
                <a:latin typeface="-apple-system-font"/>
              </a:rPr>
              <a:t>  성능 비교를 위한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첫번쪠</a:t>
            </a:r>
            <a:r>
              <a:rPr lang="ko-KR" altLang="en-US" b="0" i="0" u="none" strike="noStrike" dirty="0">
                <a:effectLst/>
                <a:latin typeface="-apple-system-font"/>
              </a:rPr>
              <a:t> 객체 검출 모델은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빼스터</a:t>
            </a:r>
            <a:r>
              <a:rPr lang="ko-KR" altLang="en-US" b="0" i="0" u="none" strike="noStrike" dirty="0">
                <a:effectLst/>
                <a:latin typeface="-apple-system-font"/>
              </a:rPr>
              <a:t>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알씨엔엔</a:t>
            </a:r>
            <a:r>
              <a:rPr lang="ko-KR" altLang="en-US" b="0" i="0" u="none" strike="noStrike" dirty="0">
                <a:effectLst/>
                <a:latin typeface="-apple-system-font"/>
              </a:rPr>
              <a:t> 입니다</a:t>
            </a:r>
            <a:r>
              <a:rPr lang="en-US" altLang="ko-KR" b="0" i="0" u="none" strike="noStrike" dirty="0">
                <a:effectLst/>
                <a:latin typeface="-apple-system-font"/>
              </a:rPr>
              <a:t>.</a:t>
            </a:r>
          </a:p>
          <a:p>
            <a:pPr algn="l"/>
            <a:r>
              <a:rPr lang="en-US" altLang="ko-KR" b="0" i="0" u="none" strike="noStrike" dirty="0">
                <a:effectLst/>
                <a:latin typeface="-apple-system-font"/>
              </a:rPr>
              <a:t> 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뺴스터</a:t>
            </a:r>
            <a:r>
              <a:rPr lang="ko-KR" altLang="en-US" b="0" i="0" u="none" strike="noStrike" dirty="0">
                <a:effectLst/>
                <a:latin typeface="-apple-system-font"/>
              </a:rPr>
              <a:t>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일씨엔엔은</a:t>
            </a:r>
            <a:r>
              <a:rPr lang="ko-KR" altLang="en-US" b="0" i="0" u="none" strike="noStrike" dirty="0">
                <a:effectLst/>
                <a:latin typeface="-apple-system-font"/>
              </a:rPr>
              <a:t> 이전 모델인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빼스트</a:t>
            </a:r>
            <a:r>
              <a:rPr lang="ko-KR" altLang="en-US" b="0" i="0" u="none" strike="noStrike" dirty="0">
                <a:effectLst/>
                <a:latin typeface="-apple-system-font"/>
              </a:rPr>
              <a:t>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알씨엔엔</a:t>
            </a:r>
            <a:r>
              <a:rPr lang="ko-KR" altLang="en-US" b="0" i="0" u="none" strike="noStrike" dirty="0">
                <a:effectLst/>
                <a:latin typeface="-apple-system-font"/>
              </a:rPr>
              <a:t> 단점을 해결하여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학습및</a:t>
            </a:r>
            <a:r>
              <a:rPr lang="ko-KR" altLang="en-US" b="0" i="0" u="none" strike="noStrike" dirty="0">
                <a:effectLst/>
                <a:latin typeface="-apple-system-font"/>
              </a:rPr>
              <a:t> 추론속도를 향상시킨 모델입니다</a:t>
            </a:r>
            <a:r>
              <a:rPr lang="en-US" altLang="ko-KR" b="0" i="0" u="none" strike="noStrike" dirty="0">
                <a:effectLst/>
                <a:latin typeface="-apple-system-font"/>
              </a:rPr>
              <a:t>.</a:t>
            </a:r>
          </a:p>
          <a:p>
            <a:pPr algn="l"/>
            <a:r>
              <a:rPr lang="en-US" altLang="ko-KR" b="0" i="0" u="none" strike="noStrike" dirty="0">
                <a:effectLst/>
                <a:latin typeface="-apple-system-font"/>
              </a:rPr>
              <a:t> 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뺴스트</a:t>
            </a:r>
            <a:r>
              <a:rPr lang="ko-KR" altLang="en-US" b="0" i="0" u="none" strike="noStrike" dirty="0">
                <a:effectLst/>
                <a:latin typeface="-apple-system-font"/>
              </a:rPr>
              <a:t>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알씨엔엔은</a:t>
            </a:r>
            <a:r>
              <a:rPr lang="ko-KR" altLang="en-US" b="0" i="0" u="none" strike="noStrike" dirty="0">
                <a:effectLst/>
                <a:latin typeface="-apple-system-font"/>
              </a:rPr>
              <a:t> 후보영역추정을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할때</a:t>
            </a:r>
            <a:r>
              <a:rPr lang="ko-KR" altLang="en-US" b="0" i="0" u="none" strike="noStrike" dirty="0">
                <a:effectLst/>
                <a:latin typeface="-apple-system-font"/>
              </a:rPr>
              <a:t> </a:t>
            </a:r>
            <a:r>
              <a:rPr lang="en" altLang="ko-Kore-KR" b="0" i="0" u="none" strike="noStrike" dirty="0">
                <a:effectLst/>
                <a:latin typeface="-apple-system-font"/>
              </a:rPr>
              <a:t>CPU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를</a:t>
            </a:r>
            <a:r>
              <a:rPr lang="ko-KR" altLang="en-US" b="0" i="0" u="none" strike="noStrike" dirty="0">
                <a:effectLst/>
                <a:latin typeface="-apple-system-font"/>
              </a:rPr>
              <a:t> 이용하여 병목현상이 발생하는데</a:t>
            </a:r>
            <a:r>
              <a:rPr lang="en-US" altLang="ko-KR" b="0" i="0" u="none" strike="noStrike" dirty="0">
                <a:effectLst/>
                <a:latin typeface="-apple-system-font"/>
              </a:rPr>
              <a:t>,</a:t>
            </a:r>
            <a:r>
              <a:rPr lang="ko-KR" altLang="en-US" b="0" i="0" u="none" strike="noStrike" dirty="0">
                <a:effectLst/>
                <a:latin typeface="-apple-system-font"/>
              </a:rPr>
              <a:t>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뺴스터</a:t>
            </a:r>
            <a:r>
              <a:rPr lang="ko-KR" altLang="en-US" b="0" i="0" u="none" strike="noStrike" dirty="0">
                <a:effectLst/>
                <a:latin typeface="-apple-system-font"/>
              </a:rPr>
              <a:t> 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알씨엔엔은</a:t>
            </a:r>
            <a:r>
              <a:rPr lang="ko-KR" altLang="en-US" b="0" i="0" u="none" strike="noStrike" dirty="0">
                <a:effectLst/>
                <a:latin typeface="-apple-system-font"/>
              </a:rPr>
              <a:t> 이를</a:t>
            </a:r>
          </a:p>
          <a:p>
            <a:pPr algn="l"/>
            <a:r>
              <a:rPr lang="ko-KR" altLang="en-US" b="0" i="0" u="none" strike="noStrike" dirty="0">
                <a:effectLst/>
                <a:latin typeface="-apple-system-font"/>
              </a:rPr>
              <a:t>  </a:t>
            </a:r>
            <a:r>
              <a:rPr lang="en" altLang="ko-Kore-KR" b="0" i="0" u="none" strike="noStrike" dirty="0">
                <a:effectLst/>
                <a:latin typeface="-apple-system-font"/>
              </a:rPr>
              <a:t>RPN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으로</a:t>
            </a:r>
            <a:r>
              <a:rPr lang="ko-KR" altLang="en-US" b="0" i="0" u="none" strike="noStrike" dirty="0">
                <a:effectLst/>
                <a:latin typeface="-apple-system-font"/>
              </a:rPr>
              <a:t> 대체하여 후보영역추정을 </a:t>
            </a:r>
            <a:r>
              <a:rPr lang="en" altLang="ko-Kore-KR" b="0" i="0" u="none" strike="noStrike" dirty="0">
                <a:effectLst/>
                <a:latin typeface="-apple-system-font"/>
              </a:rPr>
              <a:t>GPU</a:t>
            </a:r>
            <a:r>
              <a:rPr lang="ko-KR" altLang="en-US" b="0" i="0" u="none" strike="noStrike" dirty="0" err="1">
                <a:effectLst/>
                <a:latin typeface="-apple-system-font"/>
              </a:rPr>
              <a:t>를</a:t>
            </a:r>
            <a:r>
              <a:rPr lang="ko-KR" altLang="en-US" b="0" i="0" u="none" strike="noStrike" dirty="0">
                <a:effectLst/>
                <a:latin typeface="-apple-system-font"/>
              </a:rPr>
              <a:t> 이용하여 연산을 진행해 병목 현상을 방지합니다</a:t>
            </a:r>
            <a:r>
              <a:rPr lang="en-US" altLang="ko-KR" b="0" i="0" u="none" strike="noStrike" dirty="0">
                <a:effectLst/>
                <a:latin typeface="-apple-system-font"/>
              </a:rPr>
              <a:t>.</a:t>
            </a:r>
          </a:p>
          <a:p>
            <a:pPr algn="l"/>
            <a:endParaRPr lang="en-US" altLang="ko-KR" dirty="0">
              <a:solidFill>
                <a:srgbClr val="212529"/>
              </a:solidFill>
              <a:effectLst/>
              <a:latin typeface="Malgun Gothic" panose="020B0503020000020004" pitchFamily="34" charset="-127"/>
            </a:endParaRPr>
          </a:p>
          <a:p>
            <a:pPr algn="l"/>
            <a:endParaRPr lang="en-US" altLang="ko-KR" dirty="0">
              <a:solidFill>
                <a:srgbClr val="212529"/>
              </a:solidFill>
              <a:effectLst/>
              <a:latin typeface="Malgun Gothic" panose="020B0503020000020004" pitchFamily="34" charset="-127"/>
            </a:endParaRPr>
          </a:p>
          <a:p>
            <a:pPr algn="l"/>
            <a:r>
              <a:rPr lang="ko-KR" altLang="en-US" dirty="0">
                <a:solidFill>
                  <a:srgbClr val="212529"/>
                </a:solidFill>
                <a:effectLst/>
                <a:latin typeface="Malgun Gothic" panose="020B0503020000020004" pitchFamily="34" charset="-127"/>
              </a:rPr>
              <a:t>이미지 안에서 객체가 있을 법한 같은 영역을 대략적으로 찾습니다</a:t>
            </a:r>
            <a:r>
              <a:rPr lang="en-US" altLang="ko-KR" dirty="0">
                <a:solidFill>
                  <a:srgbClr val="212529"/>
                </a:solidFill>
                <a:effectLst/>
                <a:latin typeface="Malgun Gothic" panose="020B0503020000020004" pitchFamily="34" charset="-127"/>
              </a:rPr>
              <a:t>. </a:t>
            </a:r>
            <a:r>
              <a:rPr lang="ko-KR" altLang="en-US" dirty="0">
                <a:solidFill>
                  <a:srgbClr val="212529"/>
                </a:solidFill>
                <a:effectLst/>
                <a:latin typeface="Malgun Gothic" panose="020B0503020000020004" pitchFamily="34" charset="-127"/>
              </a:rPr>
              <a:t>이것을 영역 제안</a:t>
            </a:r>
            <a:r>
              <a:rPr lang="en-US" altLang="ko-KR" dirty="0">
                <a:solidFill>
                  <a:srgbClr val="212529"/>
                </a:solidFill>
                <a:effectLst/>
                <a:latin typeface="Malgun Gothic" panose="020B0503020000020004" pitchFamily="34" charset="-127"/>
              </a:rPr>
              <a:t>(</a:t>
            </a:r>
            <a:r>
              <a:rPr lang="en" altLang="ko-Kore-KR" dirty="0">
                <a:solidFill>
                  <a:srgbClr val="212529"/>
                </a:solidFill>
                <a:effectLst/>
                <a:latin typeface="Malgun Gothic" panose="020B0503020000020004" pitchFamily="34" charset="-127"/>
              </a:rPr>
              <a:t>Region Proposal)</a:t>
            </a:r>
            <a:r>
              <a:rPr lang="ko-KR" altLang="en-US" dirty="0">
                <a:solidFill>
                  <a:srgbClr val="212529"/>
                </a:solidFill>
                <a:effectLst/>
                <a:latin typeface="Malgun Gothic" panose="020B0503020000020004" pitchFamily="34" charset="-127"/>
              </a:rPr>
              <a:t>이라고 합니다</a:t>
            </a:r>
            <a:r>
              <a:rPr lang="en-US" altLang="ko-KR" dirty="0">
                <a:solidFill>
                  <a:srgbClr val="212529"/>
                </a:solidFill>
                <a:effectLst/>
                <a:latin typeface="Malgun Gothic" panose="020B0503020000020004" pitchFamily="34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rgbClr val="212529"/>
                </a:solidFill>
                <a:effectLst/>
                <a:latin typeface="Malgun Gothic" panose="020B0503020000020004" pitchFamily="34" charset="-127"/>
              </a:rPr>
              <a:t>이후에 후보 영역을 바탕으로 </a:t>
            </a:r>
            <a:r>
              <a:rPr lang="en" altLang="ko-Kore-KR" dirty="0">
                <a:solidFill>
                  <a:srgbClr val="212529"/>
                </a:solidFill>
                <a:effectLst/>
                <a:latin typeface="Malgun Gothic" panose="020B0503020000020004" pitchFamily="34" charset="-127"/>
              </a:rPr>
              <a:t>Classification</a:t>
            </a:r>
            <a:r>
              <a:rPr lang="ko-KR" altLang="en-US" dirty="0">
                <a:solidFill>
                  <a:srgbClr val="212529"/>
                </a:solidFill>
                <a:effectLst/>
                <a:latin typeface="Malgun Gothic" panose="020B0503020000020004" pitchFamily="34" charset="-127"/>
              </a:rPr>
              <a:t>을 진행하여 객체를 검출합니다</a:t>
            </a:r>
            <a:r>
              <a:rPr lang="en-US" altLang="ko-KR" dirty="0">
                <a:solidFill>
                  <a:srgbClr val="212529"/>
                </a:solidFill>
                <a:effectLst/>
                <a:latin typeface="Malgun Gothic" panose="020B0503020000020004" pitchFamily="34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rgbClr val="212529"/>
                </a:solidFill>
                <a:effectLst/>
                <a:latin typeface="Malgun Gothic" panose="020B0503020000020004" pitchFamily="34" charset="-127"/>
              </a:rPr>
              <a:t>따라서 이러한 과정을 통해 </a:t>
            </a:r>
            <a:r>
              <a:rPr lang="en-US" altLang="ko-KR" dirty="0">
                <a:solidFill>
                  <a:srgbClr val="212529"/>
                </a:solidFill>
                <a:effectLst/>
                <a:latin typeface="Malgun Gothic" panose="020B0503020000020004" pitchFamily="34" charset="-127"/>
              </a:rPr>
              <a:t>1-</a:t>
            </a:r>
            <a:r>
              <a:rPr lang="en" altLang="ko-Kore-KR" dirty="0">
                <a:solidFill>
                  <a:srgbClr val="212529"/>
                </a:solidFill>
                <a:effectLst/>
                <a:latin typeface="Malgun Gothic" panose="020B0503020000020004" pitchFamily="34" charset="-127"/>
              </a:rPr>
              <a:t>stage detector </a:t>
            </a:r>
            <a:r>
              <a:rPr lang="ko-KR" altLang="en-US" dirty="0">
                <a:solidFill>
                  <a:srgbClr val="212529"/>
                </a:solidFill>
                <a:effectLst/>
                <a:latin typeface="Malgun Gothic" panose="020B0503020000020004" pitchFamily="34" charset="-127"/>
              </a:rPr>
              <a:t>방식에 비해 시간은 소요되지만</a:t>
            </a:r>
            <a:r>
              <a:rPr lang="en-US" altLang="ko-KR" dirty="0">
                <a:solidFill>
                  <a:srgbClr val="212529"/>
                </a:solidFill>
                <a:effectLst/>
                <a:latin typeface="Malgun Gothic" panose="020B0503020000020004" pitchFamily="34" charset="-127"/>
              </a:rPr>
              <a:t>, </a:t>
            </a:r>
            <a:r>
              <a:rPr lang="ko-KR" altLang="en-US" dirty="0">
                <a:solidFill>
                  <a:srgbClr val="212529"/>
                </a:solidFill>
                <a:effectLst/>
                <a:latin typeface="Malgun Gothic" panose="020B0503020000020004" pitchFamily="34" charset="-127"/>
              </a:rPr>
              <a:t>보다 좋은 성능의 결과를 도출하고 있습니다</a:t>
            </a:r>
            <a:r>
              <a:rPr lang="en-US" altLang="ko-KR" dirty="0">
                <a:solidFill>
                  <a:srgbClr val="212529"/>
                </a:solidFill>
                <a:effectLst/>
                <a:latin typeface="Malgun Gothic" panose="020B0503020000020004" pitchFamily="34" charset="-127"/>
              </a:rPr>
              <a:t>.</a:t>
            </a:r>
          </a:p>
          <a:p>
            <a:br>
              <a:rPr lang="ko-KR" altLang="en-US" dirty="0"/>
            </a:b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34FFA-C2A6-EC4F-AD40-5A9ABA1F3EC8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0157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6182" y="9836474"/>
            <a:ext cx="16855636" cy="450526"/>
            <a:chOff x="0" y="0"/>
            <a:chExt cx="5701783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701783" cy="152400"/>
            </a:xfrm>
            <a:custGeom>
              <a:avLst/>
              <a:gdLst/>
              <a:ahLst/>
              <a:cxnLst/>
              <a:rect l="l" t="t" r="r" b="b"/>
              <a:pathLst>
                <a:path w="5701783" h="152400">
                  <a:moveTo>
                    <a:pt x="0" y="0"/>
                  </a:moveTo>
                  <a:lnTo>
                    <a:pt x="5701783" y="0"/>
                  </a:lnTo>
                  <a:lnTo>
                    <a:pt x="5701783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714500" y="1634847"/>
            <a:ext cx="14859000" cy="2385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9600"/>
              </a:lnSpc>
              <a:defRPr sz="8000" spc="248">
                <a:solidFill>
                  <a:srgbClr val="333333"/>
                </a:solidFill>
                <a:latin typeface="Poppins Bold"/>
              </a:defRPr>
            </a:lvl1pPr>
          </a:lstStyle>
          <a:p>
            <a:pPr algn="ctr"/>
            <a:r>
              <a:rPr lang="en-US" altLang="ko-Kore-KR" sz="6000" dirty="0"/>
              <a:t>Faster R-CNN </a:t>
            </a:r>
            <a:r>
              <a:rPr lang="ko-KR" altLang="en-US" sz="6000" dirty="0"/>
              <a:t>기반 전이학습을 이용한 세탁물 얼룩 검출 및 분류</a:t>
            </a:r>
            <a:endParaRPr lang="en-US" altLang="ko-Kore-KR" sz="6000" dirty="0"/>
          </a:p>
        </p:txBody>
      </p:sp>
      <p:sp>
        <p:nvSpPr>
          <p:cNvPr id="13" name="AutoShape 13"/>
          <p:cNvSpPr/>
          <p:nvPr/>
        </p:nvSpPr>
        <p:spPr>
          <a:xfrm>
            <a:off x="716182" y="647700"/>
            <a:ext cx="16855636" cy="0"/>
          </a:xfrm>
          <a:prstGeom prst="line">
            <a:avLst/>
          </a:prstGeom>
          <a:ln w="19050" cap="rnd">
            <a:solidFill>
              <a:srgbClr val="00C49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D7650DA1-2735-F3F2-139E-3D8A6BDD9158}"/>
              </a:ext>
            </a:extLst>
          </p:cNvPr>
          <p:cNvSpPr txBox="1"/>
          <p:nvPr/>
        </p:nvSpPr>
        <p:spPr>
          <a:xfrm>
            <a:off x="3711284" y="4004728"/>
            <a:ext cx="10865431" cy="2262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9600"/>
              </a:lnSpc>
              <a:defRPr sz="6000" spc="248">
                <a:solidFill>
                  <a:srgbClr val="333333"/>
                </a:solidFill>
                <a:latin typeface="Poppins Bold"/>
              </a:defRPr>
            </a:lvl1pPr>
          </a:lstStyle>
          <a:p>
            <a:r>
              <a:rPr lang="en-US" altLang="ko-Kore-KR" sz="2800" dirty="0">
                <a:solidFill>
                  <a:srgbClr val="696B6B"/>
                </a:solidFill>
              </a:rPr>
              <a:t>Laundry stain detection and classification using Faster R-CNN-based transfer learning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B730D0-4796-151E-F5C2-CE50481B3932}"/>
              </a:ext>
            </a:extLst>
          </p:cNvPr>
          <p:cNvSpPr txBox="1"/>
          <p:nvPr/>
        </p:nvSpPr>
        <p:spPr>
          <a:xfrm>
            <a:off x="10287000" y="8877300"/>
            <a:ext cx="66319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696B6B"/>
                </a:solidFill>
                <a:ea typeface="Iropke Batang"/>
              </a:rPr>
              <a:t>발표자 </a:t>
            </a:r>
            <a:r>
              <a:rPr lang="en-US" altLang="ko-KR" sz="3200" b="1" dirty="0">
                <a:solidFill>
                  <a:srgbClr val="696B6B"/>
                </a:solidFill>
                <a:ea typeface="Iropke Batang"/>
              </a:rPr>
              <a:t>:</a:t>
            </a:r>
            <a:r>
              <a:rPr lang="ko-KR" altLang="en-US" sz="3200" b="1" dirty="0">
                <a:solidFill>
                  <a:srgbClr val="696B6B"/>
                </a:solidFill>
                <a:ea typeface="Iropke Batang"/>
              </a:rPr>
              <a:t> 이 재 </a:t>
            </a:r>
            <a:r>
              <a:rPr lang="ko-KR" altLang="en-US" sz="3200" b="1" dirty="0" err="1">
                <a:solidFill>
                  <a:srgbClr val="696B6B"/>
                </a:solidFill>
                <a:ea typeface="Iropke Batang"/>
              </a:rPr>
              <a:t>익</a:t>
            </a:r>
            <a:r>
              <a:rPr lang="ko-KR" altLang="en-US" sz="3200" b="1" dirty="0">
                <a:solidFill>
                  <a:srgbClr val="696B6B"/>
                </a:solidFill>
                <a:ea typeface="Iropke Batang"/>
              </a:rPr>
              <a:t>      지도교수 </a:t>
            </a:r>
            <a:r>
              <a:rPr lang="en-US" altLang="ko-KR" sz="3200" b="1" dirty="0">
                <a:solidFill>
                  <a:srgbClr val="696B6B"/>
                </a:solidFill>
                <a:ea typeface="Iropke Batang"/>
              </a:rPr>
              <a:t>:</a:t>
            </a:r>
            <a:r>
              <a:rPr lang="ko-KR" altLang="en-US" sz="3200" b="1" dirty="0">
                <a:solidFill>
                  <a:srgbClr val="696B6B"/>
                </a:solidFill>
                <a:ea typeface="Iropke Batang"/>
              </a:rPr>
              <a:t> 전 명 근</a:t>
            </a:r>
            <a:endParaRPr lang="ko-Kore-KR" altLang="en-US" sz="3200" b="1" dirty="0">
              <a:solidFill>
                <a:srgbClr val="696B6B"/>
              </a:solidFill>
              <a:ea typeface="Iropke Batang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0" y="3"/>
            <a:ext cx="18288000" cy="1575836"/>
            <a:chOff x="-77329" y="-253"/>
            <a:chExt cx="6186311" cy="123595"/>
          </a:xfrm>
        </p:grpSpPr>
        <p:sp>
          <p:nvSpPr>
            <p:cNvPr id="7" name="Freeform 7"/>
            <p:cNvSpPr/>
            <p:nvPr/>
          </p:nvSpPr>
          <p:spPr>
            <a:xfrm>
              <a:off x="-77329" y="-253"/>
              <a:ext cx="6186311" cy="123595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81606" y="723900"/>
            <a:ext cx="10592755" cy="44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4400" spc="74" dirty="0">
                <a:solidFill>
                  <a:schemeClr val="bg1"/>
                </a:solidFill>
                <a:latin typeface="Poppins Medium"/>
              </a:rPr>
              <a:t>Resnet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3353" y="530322"/>
            <a:ext cx="538253" cy="630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ko-Kore-KR" sz="4400" dirty="0">
                <a:solidFill>
                  <a:schemeClr val="bg1"/>
                </a:solidFill>
                <a:latin typeface="Poppins Medium"/>
              </a:rPr>
              <a:t>II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2E8FB82-0BC6-EF1C-FE0F-41F0CFF60DA4}"/>
              </a:ext>
            </a:extLst>
          </p:cNvPr>
          <p:cNvSpPr txBox="1"/>
          <p:nvPr/>
        </p:nvSpPr>
        <p:spPr>
          <a:xfrm>
            <a:off x="1307536" y="3091528"/>
            <a:ext cx="9057847" cy="4089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Resnet</a:t>
            </a:r>
            <a:r>
              <a:rPr lang="ko-KR" altLang="en-US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은 </a:t>
            </a:r>
            <a:r>
              <a:rPr lang="en-US" altLang="ko-KR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2015</a:t>
            </a:r>
            <a:r>
              <a:rPr lang="ko-KR" altLang="en-US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년 개최된 </a:t>
            </a:r>
            <a:r>
              <a:rPr lang="en-US" altLang="ko-KR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ImageNet</a:t>
            </a:r>
            <a:r>
              <a:rPr lang="ko-KR" altLang="en-US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Large Scale Visual Recognition Challenge (ILSVRC)</a:t>
            </a:r>
            <a:r>
              <a:rPr lang="ko-KR" altLang="en-US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우승 모델</a:t>
            </a:r>
            <a:endParaRPr lang="en-US" altLang="ko-KR" sz="2200" dirty="0">
              <a:solidFill>
                <a:srgbClr val="333333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200" dirty="0">
              <a:solidFill>
                <a:srgbClr val="333333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방식 </a:t>
            </a:r>
            <a:r>
              <a:rPr lang="en-US" altLang="ko-KR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block</a:t>
            </a:r>
            <a:r>
              <a:rPr lang="ko-KR" altLang="en-US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에 </a:t>
            </a:r>
            <a:r>
              <a:rPr lang="en-US" altLang="ko-KR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Shortcut</a:t>
            </a:r>
            <a:r>
              <a:rPr lang="ko-KR" altLang="en-US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을 추가한</a:t>
            </a:r>
            <a:r>
              <a:rPr lang="en-US" altLang="ko-KR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Residual block</a:t>
            </a:r>
            <a:r>
              <a:rPr lang="ko-KR" altLang="en-US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로 구성</a:t>
            </a:r>
            <a:endParaRPr lang="en-US" altLang="ko-KR" sz="2200" dirty="0">
              <a:solidFill>
                <a:srgbClr val="333333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200" dirty="0">
              <a:solidFill>
                <a:srgbClr val="333333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방식 모델은 </a:t>
            </a:r>
            <a:r>
              <a:rPr lang="en-US" altLang="ko-KR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layer</a:t>
            </a:r>
            <a:r>
              <a:rPr lang="ko-KR" altLang="en-US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가 깊어질수록 </a:t>
            </a:r>
            <a:r>
              <a:rPr lang="ko-KR" altLang="en-US" sz="2200" dirty="0" err="1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에러율</a:t>
            </a:r>
            <a:r>
              <a:rPr lang="ko-KR" altLang="en-US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증가</a:t>
            </a:r>
            <a:endParaRPr lang="en-US" altLang="ko-KR" sz="2200" dirty="0">
              <a:solidFill>
                <a:srgbClr val="333333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200" dirty="0">
              <a:solidFill>
                <a:srgbClr val="333333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Resnet</a:t>
            </a:r>
            <a:r>
              <a:rPr lang="ko-KR" altLang="en-US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은 </a:t>
            </a:r>
            <a:r>
              <a:rPr lang="en-US" altLang="ko-KR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layer</a:t>
            </a:r>
            <a:r>
              <a:rPr lang="ko-KR" altLang="en-US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가 깊어져도 </a:t>
            </a:r>
            <a:r>
              <a:rPr lang="ko-KR" altLang="en-US" sz="2200" dirty="0" err="1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에러율</a:t>
            </a:r>
            <a:r>
              <a:rPr lang="ko-KR" altLang="en-US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감소</a:t>
            </a:r>
            <a:endParaRPr lang="en-US" altLang="ko-KR" sz="2200" dirty="0">
              <a:solidFill>
                <a:srgbClr val="333333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95C3DD8-A52F-D54D-7577-AE325963F55C}"/>
              </a:ext>
            </a:extLst>
          </p:cNvPr>
          <p:cNvGrpSpPr/>
          <p:nvPr/>
        </p:nvGrpSpPr>
        <p:grpSpPr>
          <a:xfrm>
            <a:off x="836007" y="2098290"/>
            <a:ext cx="9767940" cy="505199"/>
            <a:chOff x="430310" y="1408455"/>
            <a:chExt cx="9767940" cy="505199"/>
          </a:xfrm>
        </p:grpSpPr>
        <p:sp>
          <p:nvSpPr>
            <p:cNvPr id="5" name="TextBox 36">
              <a:extLst>
                <a:ext uri="{FF2B5EF4-FFF2-40B4-BE49-F238E27FC236}">
                  <a16:creationId xmlns:a16="http://schemas.microsoft.com/office/drawing/2014/main" id="{5C0F28DE-3165-7F9D-E52F-9F1DB6C595AB}"/>
                </a:ext>
              </a:extLst>
            </p:cNvPr>
            <p:cNvSpPr txBox="1"/>
            <p:nvPr/>
          </p:nvSpPr>
          <p:spPr>
            <a:xfrm>
              <a:off x="1557260" y="1431945"/>
              <a:ext cx="8640990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en-US" altLang="ko-KR" sz="2800" b="1" dirty="0">
                  <a:effectLst/>
                  <a:latin typeface="Malgun Gothic" panose="020B0503020000020004" pitchFamily="34" charset="-127"/>
                  <a:ea typeface="+mj-ea"/>
                </a:rPr>
                <a:t>Resnet</a:t>
              </a:r>
              <a:endParaRPr lang="ko-KR" altLang="en-US" sz="2800" dirty="0">
                <a:effectLst/>
                <a:latin typeface="+mj-ea"/>
                <a:ea typeface="+mj-ea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5E83307-3E78-6208-1D1F-FE382D2E8117}"/>
                </a:ext>
              </a:extLst>
            </p:cNvPr>
            <p:cNvGrpSpPr/>
            <p:nvPr/>
          </p:nvGrpSpPr>
          <p:grpSpPr>
            <a:xfrm>
              <a:off x="430310" y="1408455"/>
              <a:ext cx="966782" cy="505199"/>
              <a:chOff x="6228680" y="6884181"/>
              <a:chExt cx="884676" cy="330283"/>
            </a:xfrm>
          </p:grpSpPr>
          <p:sp>
            <p:nvSpPr>
              <p:cNvPr id="12" name="사각형: 둥근 위쪽 모서리 24">
                <a:extLst>
                  <a:ext uri="{FF2B5EF4-FFF2-40B4-BE49-F238E27FC236}">
                    <a16:creationId xmlns:a16="http://schemas.microsoft.com/office/drawing/2014/main" id="{310CFCBF-847C-D780-FF6F-C11F652D0F7E}"/>
                  </a:ext>
                </a:extLst>
              </p:cNvPr>
              <p:cNvSpPr/>
              <p:nvPr/>
            </p:nvSpPr>
            <p:spPr>
              <a:xfrm rot="5400000">
                <a:off x="6505876" y="6606985"/>
                <a:ext cx="330283" cy="88467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C59A"/>
              </a:soli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>
                  <a:highlight>
                    <a:srgbClr val="00C59A"/>
                  </a:highlight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223771-307A-B9B6-CB5F-367664C92CFB}"/>
                  </a:ext>
                </a:extLst>
              </p:cNvPr>
              <p:cNvSpPr txBox="1"/>
              <p:nvPr/>
            </p:nvSpPr>
            <p:spPr>
              <a:xfrm>
                <a:off x="6444419" y="6921346"/>
                <a:ext cx="431489" cy="24145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sz="2400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E0D893E-4632-0827-C676-E497E54DA06A}"/>
              </a:ext>
            </a:extLst>
          </p:cNvPr>
          <p:cNvSpPr txBox="1"/>
          <p:nvPr/>
        </p:nvSpPr>
        <p:spPr>
          <a:xfrm>
            <a:off x="10898433" y="9526224"/>
            <a:ext cx="5346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/>
                <a:latin typeface="+mj-ea"/>
                <a:ea typeface="+mj-ea"/>
              </a:defRPr>
            </a:lvl1pPr>
          </a:lstStyle>
          <a:p>
            <a:r>
              <a:rPr lang="en-US" altLang="ko-KR" sz="1800" dirty="0"/>
              <a:t>-</a:t>
            </a:r>
            <a:r>
              <a:rPr lang="ko-KR" altLang="en-US" sz="1800" dirty="0"/>
              <a:t> </a:t>
            </a:r>
            <a:r>
              <a:rPr lang="en-US" altLang="ko-KR" sz="1800" dirty="0"/>
              <a:t>plain, Resnet</a:t>
            </a:r>
            <a:r>
              <a:rPr lang="ko-KR" altLang="en-US" sz="1800" dirty="0"/>
              <a:t> 테스트 결과</a:t>
            </a:r>
          </a:p>
        </p:txBody>
      </p:sp>
      <p:pic>
        <p:nvPicPr>
          <p:cNvPr id="22" name="그림 21" descr="스크린샷, 텍스트, 폰트, 디자인이(가) 표시된 사진&#10;&#10;자동 생성된 설명">
            <a:extLst>
              <a:ext uri="{FF2B5EF4-FFF2-40B4-BE49-F238E27FC236}">
                <a16:creationId xmlns:a16="http://schemas.microsoft.com/office/drawing/2014/main" id="{58F55930-E842-0CDD-1F30-BDF8A7EE1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632" y="2155137"/>
            <a:ext cx="4750411" cy="3783261"/>
          </a:xfrm>
          <a:prstGeom prst="rect">
            <a:avLst/>
          </a:prstGeom>
        </p:spPr>
      </p:pic>
      <p:pic>
        <p:nvPicPr>
          <p:cNvPr id="24" name="그림 23" descr="라인, 그래프, 도표, 텍스트이(가) 표시된 사진&#10;&#10;자동 생성된 설명">
            <a:extLst>
              <a:ext uri="{FF2B5EF4-FFF2-40B4-BE49-F238E27FC236}">
                <a16:creationId xmlns:a16="http://schemas.microsoft.com/office/drawing/2014/main" id="{57425055-493E-8131-6BF9-ED3E15078E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6907444"/>
            <a:ext cx="7772400" cy="244883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105EFA0-7834-D484-2AFB-A9CC188A5DA0}"/>
              </a:ext>
            </a:extLst>
          </p:cNvPr>
          <p:cNvSpPr txBox="1"/>
          <p:nvPr/>
        </p:nvSpPr>
        <p:spPr>
          <a:xfrm>
            <a:off x="10744200" y="6183504"/>
            <a:ext cx="5346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/>
                <a:latin typeface="+mj-ea"/>
                <a:ea typeface="+mj-ea"/>
              </a:defRPr>
            </a:lvl1pPr>
          </a:lstStyle>
          <a:p>
            <a:r>
              <a:rPr lang="en-US" altLang="ko-KR" sz="1800" dirty="0"/>
              <a:t>-</a:t>
            </a:r>
            <a:r>
              <a:rPr lang="ko-KR" altLang="en-US" sz="1800" dirty="0"/>
              <a:t> </a:t>
            </a:r>
            <a:r>
              <a:rPr lang="en-US" altLang="ko-KR" sz="1800" dirty="0"/>
              <a:t>Residual block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42961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0" y="3"/>
            <a:ext cx="18288000" cy="1575836"/>
            <a:chOff x="-77329" y="-253"/>
            <a:chExt cx="6186311" cy="123595"/>
          </a:xfrm>
        </p:grpSpPr>
        <p:sp>
          <p:nvSpPr>
            <p:cNvPr id="7" name="Freeform 7"/>
            <p:cNvSpPr/>
            <p:nvPr/>
          </p:nvSpPr>
          <p:spPr>
            <a:xfrm>
              <a:off x="-77329" y="-253"/>
              <a:ext cx="6186311" cy="123595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  <p:txBody>
            <a:bodyPr/>
            <a:lstStyle/>
            <a:p>
              <a:endParaRPr lang="ko-Kore-KR" altLang="en-US" dirty="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81606" y="723900"/>
            <a:ext cx="10592755" cy="44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4400" spc="74" dirty="0" err="1">
                <a:solidFill>
                  <a:schemeClr val="bg1"/>
                </a:solidFill>
                <a:latin typeface="Poppins Medium"/>
              </a:rPr>
              <a:t>MobileNet</a:t>
            </a:r>
            <a:endParaRPr lang="en-US" sz="4400" spc="74" dirty="0">
              <a:solidFill>
                <a:schemeClr val="bg1"/>
              </a:solidFill>
              <a:latin typeface="Poppins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43353" y="530322"/>
            <a:ext cx="538253" cy="630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ko-Kore-KR" sz="4400" dirty="0">
                <a:solidFill>
                  <a:schemeClr val="bg1"/>
                </a:solidFill>
                <a:latin typeface="Poppins Medium"/>
              </a:rPr>
              <a:t>II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2E8FB82-0BC6-EF1C-FE0F-41F0CFF60DA4}"/>
              </a:ext>
            </a:extLst>
          </p:cNvPr>
          <p:cNvSpPr txBox="1"/>
          <p:nvPr/>
        </p:nvSpPr>
        <p:spPr>
          <a:xfrm>
            <a:off x="1307536" y="3091528"/>
            <a:ext cx="8293663" cy="409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2200" dirty="0" err="1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MobileNet</a:t>
            </a:r>
            <a:r>
              <a:rPr lang="ko-KR" altLang="en-US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은 모바일과 </a:t>
            </a:r>
            <a:r>
              <a:rPr lang="en" altLang="ko-Kore-KR" sz="22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Embedded Vision Application</a:t>
            </a:r>
            <a:r>
              <a:rPr lang="ko-KR" altLang="en-US" sz="22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에서 효율적으로 사용할 수 있게 고안된 모델</a:t>
            </a:r>
            <a:endParaRPr lang="en-US" altLang="ko-KR" sz="2200" dirty="0">
              <a:solidFill>
                <a:srgbClr val="333333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2200" dirty="0">
              <a:solidFill>
                <a:srgbClr val="333333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2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MobileNet</a:t>
            </a:r>
            <a:r>
              <a:rPr lang="ko-KR" altLang="en-US" sz="2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을 최적화 하기 위한 </a:t>
            </a:r>
            <a:r>
              <a:rPr lang="ko-KR" altLang="en-US" sz="2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하이퍼</a:t>
            </a:r>
            <a:r>
              <a:rPr lang="ko-KR" altLang="en-US" sz="2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파라미터 </a:t>
            </a:r>
            <a:r>
              <a:rPr lang="en-US" altLang="ko-KR" sz="2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Width Multiplier</a:t>
            </a:r>
            <a:r>
              <a:rPr lang="ko-KR" altLang="en-US" sz="2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와 </a:t>
            </a:r>
            <a:r>
              <a:rPr lang="en-US" altLang="ko-KR" sz="2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Resolution Multiplier</a:t>
            </a:r>
            <a:r>
              <a:rPr lang="ko-KR" altLang="en-US" sz="2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가 있다</a:t>
            </a:r>
            <a:r>
              <a:rPr lang="en-US" altLang="ko-KR" sz="2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ore-KR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2200" dirty="0" err="1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MobileNet</a:t>
            </a:r>
            <a:r>
              <a:rPr lang="ko-KR" altLang="en-US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의 구조는 </a:t>
            </a:r>
            <a:r>
              <a:rPr lang="en-US" altLang="ko-KR" sz="2200" dirty="0" err="1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Depthwise</a:t>
            </a:r>
            <a:r>
              <a:rPr lang="en-US" altLang="ko-KR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Separable Convolutions</a:t>
            </a:r>
            <a:r>
              <a:rPr lang="ko-KR" altLang="en-US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기반으로 구성</a:t>
            </a:r>
            <a:endParaRPr lang="ko-Kore-KR" altLang="en-US" sz="22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95C3DD8-A52F-D54D-7577-AE325963F55C}"/>
              </a:ext>
            </a:extLst>
          </p:cNvPr>
          <p:cNvGrpSpPr/>
          <p:nvPr/>
        </p:nvGrpSpPr>
        <p:grpSpPr>
          <a:xfrm>
            <a:off x="836007" y="2098290"/>
            <a:ext cx="9767940" cy="505199"/>
            <a:chOff x="430310" y="1408455"/>
            <a:chExt cx="9767940" cy="505199"/>
          </a:xfrm>
        </p:grpSpPr>
        <p:sp>
          <p:nvSpPr>
            <p:cNvPr id="5" name="TextBox 36">
              <a:extLst>
                <a:ext uri="{FF2B5EF4-FFF2-40B4-BE49-F238E27FC236}">
                  <a16:creationId xmlns:a16="http://schemas.microsoft.com/office/drawing/2014/main" id="{5C0F28DE-3165-7F9D-E52F-9F1DB6C595AB}"/>
                </a:ext>
              </a:extLst>
            </p:cNvPr>
            <p:cNvSpPr txBox="1"/>
            <p:nvPr/>
          </p:nvSpPr>
          <p:spPr>
            <a:xfrm>
              <a:off x="1557260" y="1431945"/>
              <a:ext cx="8640990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en-US" altLang="ko-KR" sz="2800" b="1" dirty="0" err="1">
                  <a:effectLst/>
                  <a:latin typeface="Malgun Gothic" panose="020B0503020000020004" pitchFamily="34" charset="-127"/>
                  <a:ea typeface="+mj-ea"/>
                </a:rPr>
                <a:t>MobileNet</a:t>
              </a:r>
              <a:endParaRPr lang="ko-KR" altLang="en-US" sz="2800" dirty="0">
                <a:effectLst/>
                <a:latin typeface="+mj-ea"/>
                <a:ea typeface="+mj-ea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5E83307-3E78-6208-1D1F-FE382D2E8117}"/>
                </a:ext>
              </a:extLst>
            </p:cNvPr>
            <p:cNvGrpSpPr/>
            <p:nvPr/>
          </p:nvGrpSpPr>
          <p:grpSpPr>
            <a:xfrm>
              <a:off x="430310" y="1408455"/>
              <a:ext cx="966782" cy="505199"/>
              <a:chOff x="6228680" y="6884181"/>
              <a:chExt cx="884676" cy="330283"/>
            </a:xfrm>
          </p:grpSpPr>
          <p:sp>
            <p:nvSpPr>
              <p:cNvPr id="12" name="사각형: 둥근 위쪽 모서리 24">
                <a:extLst>
                  <a:ext uri="{FF2B5EF4-FFF2-40B4-BE49-F238E27FC236}">
                    <a16:creationId xmlns:a16="http://schemas.microsoft.com/office/drawing/2014/main" id="{310CFCBF-847C-D780-FF6F-C11F652D0F7E}"/>
                  </a:ext>
                </a:extLst>
              </p:cNvPr>
              <p:cNvSpPr/>
              <p:nvPr/>
            </p:nvSpPr>
            <p:spPr>
              <a:xfrm rot="5400000">
                <a:off x="6505876" y="6606985"/>
                <a:ext cx="330283" cy="88467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C59A"/>
              </a:soli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>
                  <a:highlight>
                    <a:srgbClr val="00C59A"/>
                  </a:highlight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223771-307A-B9B6-CB5F-367664C92CFB}"/>
                  </a:ext>
                </a:extLst>
              </p:cNvPr>
              <p:cNvSpPr txBox="1"/>
              <p:nvPr/>
            </p:nvSpPr>
            <p:spPr>
              <a:xfrm>
                <a:off x="6444419" y="6921346"/>
                <a:ext cx="431489" cy="24145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sz="2400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105EFA0-7834-D484-2AFB-A9CC188A5DA0}"/>
              </a:ext>
            </a:extLst>
          </p:cNvPr>
          <p:cNvSpPr txBox="1"/>
          <p:nvPr/>
        </p:nvSpPr>
        <p:spPr>
          <a:xfrm>
            <a:off x="11227365" y="9533420"/>
            <a:ext cx="5346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/>
                <a:latin typeface="+mj-ea"/>
                <a:ea typeface="+mj-ea"/>
              </a:defRPr>
            </a:lvl1pPr>
          </a:lstStyle>
          <a:p>
            <a:r>
              <a:rPr lang="en-US" altLang="ko-KR" sz="1800" dirty="0"/>
              <a:t>-</a:t>
            </a:r>
            <a:r>
              <a:rPr lang="ko-KR" altLang="en-US" sz="1800" dirty="0"/>
              <a:t> </a:t>
            </a:r>
            <a:r>
              <a:rPr lang="en-US" altLang="ko-KR" sz="1800" dirty="0" err="1"/>
              <a:t>Depthwise</a:t>
            </a:r>
            <a:r>
              <a:rPr lang="en-US" altLang="ko-KR" sz="1800" dirty="0"/>
              <a:t> Separable Convolutions</a:t>
            </a:r>
            <a:r>
              <a:rPr lang="ko-KR" altLang="en-US" sz="1800" dirty="0"/>
              <a:t> 구조</a:t>
            </a:r>
          </a:p>
        </p:txBody>
      </p: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B0528CD-46B4-76B8-9384-FB64AF91E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9589" y="5492679"/>
            <a:ext cx="2901674" cy="3886201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6997ED1F-5E1E-92AE-FB03-B260510A8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985741"/>
              </p:ext>
            </p:extLst>
          </p:nvPr>
        </p:nvGraphicFramePr>
        <p:xfrm>
          <a:off x="10439400" y="2608252"/>
          <a:ext cx="6922052" cy="18520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8803">
                  <a:extLst>
                    <a:ext uri="{9D8B030D-6E8A-4147-A177-3AD203B41FA5}">
                      <a16:colId xmlns:a16="http://schemas.microsoft.com/office/drawing/2014/main" val="2852938800"/>
                    </a:ext>
                  </a:extLst>
                </a:gridCol>
                <a:gridCol w="2871380">
                  <a:extLst>
                    <a:ext uri="{9D8B030D-6E8A-4147-A177-3AD203B41FA5}">
                      <a16:colId xmlns:a16="http://schemas.microsoft.com/office/drawing/2014/main" val="2416630690"/>
                    </a:ext>
                  </a:extLst>
                </a:gridCol>
                <a:gridCol w="2471869">
                  <a:extLst>
                    <a:ext uri="{9D8B030D-6E8A-4147-A177-3AD203B41FA5}">
                      <a16:colId xmlns:a16="http://schemas.microsoft.com/office/drawing/2014/main" val="1376200924"/>
                    </a:ext>
                  </a:extLst>
                </a:gridCol>
              </a:tblGrid>
              <a:tr h="571854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1" dirty="0"/>
                        <a:t>이름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1" dirty="0"/>
                        <a:t>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1" dirty="0"/>
                        <a:t>값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784574"/>
                  </a:ext>
                </a:extLst>
              </a:tr>
              <a:tr h="57185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Width Multiplier 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레이어의</a:t>
                      </a:r>
                      <a:r>
                        <a:rPr lang="ko-KR" altLang="en-US" dirty="0"/>
                        <a:t> 필터 수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0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~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(default : 1)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1829517"/>
                  </a:ext>
                </a:extLst>
              </a:tr>
              <a:tr h="57185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Resolution Multiplier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입력</a:t>
                      </a:r>
                      <a:r>
                        <a:rPr lang="ko-KR" altLang="en-US" dirty="0"/>
                        <a:t> 이미지 해상도 조절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~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 (default : 1)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671799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79EF0EF1-4421-466C-9EAE-51200247F9DD}"/>
              </a:ext>
            </a:extLst>
          </p:cNvPr>
          <p:cNvSpPr txBox="1"/>
          <p:nvPr/>
        </p:nvSpPr>
        <p:spPr>
          <a:xfrm>
            <a:off x="10981385" y="4620299"/>
            <a:ext cx="5346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/>
                <a:latin typeface="+mj-ea"/>
                <a:ea typeface="+mj-ea"/>
              </a:defRPr>
            </a:lvl1pPr>
          </a:lstStyle>
          <a:p>
            <a:r>
              <a:rPr lang="en-US" altLang="ko-KR" sz="1800" dirty="0"/>
              <a:t>-</a:t>
            </a:r>
            <a:r>
              <a:rPr lang="ko-KR" altLang="en-US" sz="1800" dirty="0"/>
              <a:t> </a:t>
            </a:r>
            <a:r>
              <a:rPr lang="en-US" altLang="ko-KR" sz="1800" dirty="0" err="1"/>
              <a:t>MobileNet</a:t>
            </a:r>
            <a:r>
              <a:rPr lang="en-US" altLang="ko-KR" sz="1800" dirty="0"/>
              <a:t> </a:t>
            </a:r>
            <a:r>
              <a:rPr lang="ko-KR" altLang="en-US" sz="1800" dirty="0" err="1"/>
              <a:t>하이퍼</a:t>
            </a:r>
            <a:r>
              <a:rPr lang="ko-KR" altLang="en-US" sz="1800" dirty="0"/>
              <a:t> 파라미터</a:t>
            </a:r>
          </a:p>
        </p:txBody>
      </p:sp>
    </p:spTree>
    <p:extLst>
      <p:ext uri="{BB962C8B-B14F-4D97-AF65-F5344CB8AC3E}">
        <p14:creationId xmlns:p14="http://schemas.microsoft.com/office/powerpoint/2010/main" val="1930035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0" y="3"/>
            <a:ext cx="18288000" cy="1575836"/>
            <a:chOff x="-77329" y="-253"/>
            <a:chExt cx="6186311" cy="123595"/>
          </a:xfrm>
        </p:grpSpPr>
        <p:sp>
          <p:nvSpPr>
            <p:cNvPr id="7" name="Freeform 7"/>
            <p:cNvSpPr/>
            <p:nvPr/>
          </p:nvSpPr>
          <p:spPr>
            <a:xfrm>
              <a:off x="-77329" y="-253"/>
              <a:ext cx="6186311" cy="123595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81606" y="723900"/>
            <a:ext cx="10592755" cy="44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4400" spc="74" dirty="0">
                <a:solidFill>
                  <a:schemeClr val="bg1"/>
                </a:solidFill>
                <a:latin typeface="Poppins Medium"/>
              </a:rPr>
              <a:t>Yolo v5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3353" y="530322"/>
            <a:ext cx="538253" cy="630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ko-Kore-KR" sz="4400" dirty="0">
                <a:solidFill>
                  <a:schemeClr val="bg1"/>
                </a:solidFill>
                <a:latin typeface="Poppins Medium"/>
              </a:rPr>
              <a:t>II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2E8FB82-0BC6-EF1C-FE0F-41F0CFF60DA4}"/>
              </a:ext>
            </a:extLst>
          </p:cNvPr>
          <p:cNvSpPr txBox="1"/>
          <p:nvPr/>
        </p:nvSpPr>
        <p:spPr>
          <a:xfrm>
            <a:off x="1543304" y="2817316"/>
            <a:ext cx="715102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You Only Look Once</a:t>
            </a:r>
            <a:r>
              <a:rPr lang="ko-KR" altLang="en-US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의 약자로 </a:t>
            </a:r>
            <a:r>
              <a:rPr lang="en-US" altLang="ko-KR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1-stage-detection </a:t>
            </a:r>
            <a:r>
              <a:rPr lang="ko-KR" altLang="en-US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방식을 사용하는 모델</a:t>
            </a:r>
            <a:r>
              <a:rPr lang="en-US" altLang="ko-KR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200" dirty="0">
              <a:solidFill>
                <a:srgbClr val="333333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Yolo v5</a:t>
            </a:r>
            <a:r>
              <a:rPr lang="ko-KR" altLang="en-US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Backbone, Neck, Head</a:t>
            </a:r>
            <a:r>
              <a:rPr lang="ko-KR" altLang="en-US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로 구성</a:t>
            </a:r>
            <a:endParaRPr lang="en-US" altLang="ko-KR" sz="2200" dirty="0">
              <a:solidFill>
                <a:srgbClr val="333333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180000" indent="-180000">
              <a:buFont typeface="Arial" panose="020B0604020202020204" pitchFamily="34" charset="0"/>
              <a:buChar char="•"/>
            </a:pPr>
            <a:endParaRPr lang="en-US" altLang="ko-KR" sz="2200" dirty="0">
              <a:solidFill>
                <a:srgbClr val="333333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Backbone</a:t>
            </a:r>
            <a:r>
              <a:rPr lang="ko-KR" altLang="en-US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이미지에서 특징을 추출</a:t>
            </a:r>
            <a:endParaRPr lang="en-US" altLang="ko-KR" sz="2200" dirty="0">
              <a:solidFill>
                <a:srgbClr val="333333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180000" indent="-180000">
              <a:buFont typeface="Arial" panose="020B0604020202020204" pitchFamily="34" charset="0"/>
              <a:buChar char="•"/>
            </a:pPr>
            <a:endParaRPr lang="en-US" altLang="ko-KR" sz="2200" dirty="0">
              <a:solidFill>
                <a:srgbClr val="333333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Neck</a:t>
            </a:r>
            <a:r>
              <a:rPr lang="ko-KR" altLang="en-US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특징을 정제하고 재구성</a:t>
            </a:r>
            <a:endParaRPr lang="en-US" altLang="ko-KR" sz="2200" dirty="0">
              <a:solidFill>
                <a:srgbClr val="333333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180000" indent="-180000">
              <a:buFont typeface="Arial" panose="020B0604020202020204" pitchFamily="34" charset="0"/>
              <a:buChar char="•"/>
            </a:pPr>
            <a:endParaRPr lang="en-US" altLang="ko-KR" sz="2200" dirty="0">
              <a:solidFill>
                <a:srgbClr val="333333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Head</a:t>
            </a:r>
            <a:r>
              <a:rPr lang="ko-KR" altLang="en-US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최종적으로 물체를 검출</a:t>
            </a:r>
            <a:endParaRPr lang="en-US" altLang="ko-KR" sz="2200" dirty="0">
              <a:solidFill>
                <a:srgbClr val="333333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180000" indent="-180000">
              <a:buFont typeface="Arial" panose="020B0604020202020204" pitchFamily="34" charset="0"/>
              <a:buChar char="•"/>
            </a:pPr>
            <a:endParaRPr lang="en-US" altLang="ko-KR" sz="2200" dirty="0">
              <a:solidFill>
                <a:srgbClr val="333333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95C3DD8-A52F-D54D-7577-AE325963F55C}"/>
              </a:ext>
            </a:extLst>
          </p:cNvPr>
          <p:cNvGrpSpPr/>
          <p:nvPr/>
        </p:nvGrpSpPr>
        <p:grpSpPr>
          <a:xfrm>
            <a:off x="836007" y="2098290"/>
            <a:ext cx="9767940" cy="505199"/>
            <a:chOff x="430310" y="1408455"/>
            <a:chExt cx="9767940" cy="505199"/>
          </a:xfrm>
        </p:grpSpPr>
        <p:sp>
          <p:nvSpPr>
            <p:cNvPr id="5" name="TextBox 36">
              <a:extLst>
                <a:ext uri="{FF2B5EF4-FFF2-40B4-BE49-F238E27FC236}">
                  <a16:creationId xmlns:a16="http://schemas.microsoft.com/office/drawing/2014/main" id="{5C0F28DE-3165-7F9D-E52F-9F1DB6C595AB}"/>
                </a:ext>
              </a:extLst>
            </p:cNvPr>
            <p:cNvSpPr txBox="1"/>
            <p:nvPr/>
          </p:nvSpPr>
          <p:spPr>
            <a:xfrm>
              <a:off x="1557260" y="1431945"/>
              <a:ext cx="8640990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en-US" altLang="ko-KR" sz="2800" b="1" dirty="0">
                  <a:latin typeface="Malgun Gothic" panose="020B0503020000020004" pitchFamily="34" charset="-127"/>
                  <a:ea typeface="+mj-ea"/>
                </a:rPr>
                <a:t>Yolo v5</a:t>
              </a:r>
              <a:endParaRPr lang="ko-KR" altLang="en-US" sz="2800" dirty="0">
                <a:effectLst/>
                <a:latin typeface="+mj-ea"/>
                <a:ea typeface="+mj-ea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5E83307-3E78-6208-1D1F-FE382D2E8117}"/>
                </a:ext>
              </a:extLst>
            </p:cNvPr>
            <p:cNvGrpSpPr/>
            <p:nvPr/>
          </p:nvGrpSpPr>
          <p:grpSpPr>
            <a:xfrm>
              <a:off x="430310" y="1408455"/>
              <a:ext cx="966782" cy="505199"/>
              <a:chOff x="6228680" y="6884181"/>
              <a:chExt cx="884676" cy="330283"/>
            </a:xfrm>
          </p:grpSpPr>
          <p:sp>
            <p:nvSpPr>
              <p:cNvPr id="12" name="사각형: 둥근 위쪽 모서리 24">
                <a:extLst>
                  <a:ext uri="{FF2B5EF4-FFF2-40B4-BE49-F238E27FC236}">
                    <a16:creationId xmlns:a16="http://schemas.microsoft.com/office/drawing/2014/main" id="{310CFCBF-847C-D780-FF6F-C11F652D0F7E}"/>
                  </a:ext>
                </a:extLst>
              </p:cNvPr>
              <p:cNvSpPr/>
              <p:nvPr/>
            </p:nvSpPr>
            <p:spPr>
              <a:xfrm rot="5400000">
                <a:off x="6505876" y="6606985"/>
                <a:ext cx="330283" cy="88467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C59A"/>
              </a:soli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>
                  <a:highlight>
                    <a:srgbClr val="00C59A"/>
                  </a:highlight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223771-307A-B9B6-CB5F-367664C92CFB}"/>
                  </a:ext>
                </a:extLst>
              </p:cNvPr>
              <p:cNvSpPr txBox="1"/>
              <p:nvPr/>
            </p:nvSpPr>
            <p:spPr>
              <a:xfrm>
                <a:off x="6444419" y="6921346"/>
                <a:ext cx="431489" cy="24145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sz="2400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E0D893E-4632-0827-C676-E497E54DA06A}"/>
              </a:ext>
            </a:extLst>
          </p:cNvPr>
          <p:cNvSpPr txBox="1"/>
          <p:nvPr/>
        </p:nvSpPr>
        <p:spPr>
          <a:xfrm>
            <a:off x="10439401" y="5515328"/>
            <a:ext cx="5346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/>
                <a:latin typeface="+mj-ea"/>
                <a:ea typeface="+mj-ea"/>
              </a:defRPr>
            </a:lvl1pPr>
          </a:lstStyle>
          <a:p>
            <a:r>
              <a:rPr lang="en-US" altLang="ko-KR" sz="1800" dirty="0"/>
              <a:t>-</a:t>
            </a:r>
            <a:r>
              <a:rPr lang="ko-KR" altLang="en-US" sz="1800" dirty="0"/>
              <a:t> </a:t>
            </a:r>
            <a:r>
              <a:rPr lang="en-US" altLang="ko-KR" sz="1800" dirty="0"/>
              <a:t>Yolo v5 </a:t>
            </a:r>
            <a:r>
              <a:rPr lang="ko-KR" altLang="en-US" sz="1800" dirty="0"/>
              <a:t>구조</a:t>
            </a:r>
          </a:p>
        </p:txBody>
      </p:sp>
      <p:pic>
        <p:nvPicPr>
          <p:cNvPr id="11" name="그림 1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4B55837-4F82-C798-B0BF-BC2F2FB65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0" y="2116992"/>
            <a:ext cx="5346123" cy="311725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46CD48FA-F9E0-9CDA-7A61-9E25767A1D79}"/>
              </a:ext>
            </a:extLst>
          </p:cNvPr>
          <p:cNvGrpSpPr/>
          <p:nvPr/>
        </p:nvGrpSpPr>
        <p:grpSpPr>
          <a:xfrm>
            <a:off x="836006" y="7020811"/>
            <a:ext cx="9767940" cy="505199"/>
            <a:chOff x="430310" y="1408455"/>
            <a:chExt cx="9767940" cy="505199"/>
          </a:xfrm>
        </p:grpSpPr>
        <p:sp>
          <p:nvSpPr>
            <p:cNvPr id="22" name="TextBox 36">
              <a:extLst>
                <a:ext uri="{FF2B5EF4-FFF2-40B4-BE49-F238E27FC236}">
                  <a16:creationId xmlns:a16="http://schemas.microsoft.com/office/drawing/2014/main" id="{AC38B18E-9163-9022-2F95-246AFD57BE9B}"/>
                </a:ext>
              </a:extLst>
            </p:cNvPr>
            <p:cNvSpPr txBox="1"/>
            <p:nvPr/>
          </p:nvSpPr>
          <p:spPr>
            <a:xfrm>
              <a:off x="1557260" y="1431945"/>
              <a:ext cx="8640990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en-US" altLang="ko-KR" sz="2800" b="1" dirty="0">
                  <a:latin typeface="Malgun Gothic" panose="020B0503020000020004" pitchFamily="34" charset="-127"/>
                  <a:ea typeface="+mj-ea"/>
                </a:rPr>
                <a:t>Yolo v5</a:t>
              </a:r>
              <a:r>
                <a:rPr lang="ko-KR" altLang="en-US" sz="2800" b="1" dirty="0">
                  <a:latin typeface="Malgun Gothic" panose="020B0503020000020004" pitchFamily="34" charset="-127"/>
                  <a:ea typeface="+mj-ea"/>
                </a:rPr>
                <a:t> 모델</a:t>
              </a:r>
              <a:endParaRPr lang="ko-KR" altLang="en-US" sz="2800" dirty="0">
                <a:effectLst/>
                <a:latin typeface="+mj-ea"/>
                <a:ea typeface="+mj-ea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83DA37F5-8768-E1C7-9AE4-E75E92777101}"/>
                </a:ext>
              </a:extLst>
            </p:cNvPr>
            <p:cNvGrpSpPr/>
            <p:nvPr/>
          </p:nvGrpSpPr>
          <p:grpSpPr>
            <a:xfrm>
              <a:off x="430310" y="1408455"/>
              <a:ext cx="966782" cy="505199"/>
              <a:chOff x="6228680" y="6884181"/>
              <a:chExt cx="884676" cy="330283"/>
            </a:xfrm>
          </p:grpSpPr>
          <p:sp>
            <p:nvSpPr>
              <p:cNvPr id="24" name="사각형: 둥근 위쪽 모서리 24">
                <a:extLst>
                  <a:ext uri="{FF2B5EF4-FFF2-40B4-BE49-F238E27FC236}">
                    <a16:creationId xmlns:a16="http://schemas.microsoft.com/office/drawing/2014/main" id="{1B201272-0814-3FE7-4499-CF769F437F38}"/>
                  </a:ext>
                </a:extLst>
              </p:cNvPr>
              <p:cNvSpPr/>
              <p:nvPr/>
            </p:nvSpPr>
            <p:spPr>
              <a:xfrm rot="5400000">
                <a:off x="6505876" y="6606985"/>
                <a:ext cx="330283" cy="88467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C59A"/>
              </a:soli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>
                  <a:highlight>
                    <a:srgbClr val="00C59A"/>
                  </a:highlight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DB1B51C-4A68-8357-8B4C-43394BE12E72}"/>
                  </a:ext>
                </a:extLst>
              </p:cNvPr>
              <p:cNvSpPr txBox="1"/>
              <p:nvPr/>
            </p:nvSpPr>
            <p:spPr>
              <a:xfrm>
                <a:off x="6444419" y="6921346"/>
                <a:ext cx="431489" cy="24145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sz="2400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E7FC1A1-1C9B-5890-F00C-A190A6E9F294}"/>
              </a:ext>
            </a:extLst>
          </p:cNvPr>
          <p:cNvSpPr txBox="1"/>
          <p:nvPr/>
        </p:nvSpPr>
        <p:spPr>
          <a:xfrm>
            <a:off x="1676398" y="7777996"/>
            <a:ext cx="7924801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buFont typeface="Arial" panose="020B0604020202020204" pitchFamily="34" charset="0"/>
              <a:buChar char="•"/>
            </a:pPr>
            <a:r>
              <a:rPr lang="en-US" altLang="ko-KR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Yolo v5</a:t>
            </a:r>
            <a:r>
              <a:rPr lang="ko-KR" altLang="en-US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의 대표적인 모델은 </a:t>
            </a:r>
            <a:r>
              <a:rPr lang="en-US" altLang="ko-KR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n, s, m, l, x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endParaRPr lang="en-US" altLang="ko-KR" sz="2200" dirty="0">
              <a:solidFill>
                <a:srgbClr val="333333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n</a:t>
            </a:r>
            <a:r>
              <a:rPr lang="ko-KR" altLang="en-US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2200" dirty="0" err="1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부터</a:t>
            </a:r>
            <a:r>
              <a:rPr lang="ko-KR" altLang="en-US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x </a:t>
            </a:r>
            <a:r>
              <a:rPr lang="ko-KR" altLang="en-US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까지 학습속도는 느려지고</a:t>
            </a:r>
            <a:r>
              <a:rPr lang="en-US" altLang="ko-KR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정확도는 상승</a:t>
            </a:r>
            <a:endParaRPr lang="en-US" altLang="ko-KR" sz="2200" dirty="0">
              <a:solidFill>
                <a:srgbClr val="333333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180000" indent="-180000">
              <a:buFont typeface="Arial" panose="020B0604020202020204" pitchFamily="34" charset="0"/>
              <a:buChar char="•"/>
            </a:pPr>
            <a:endParaRPr lang="en-US" altLang="ko-KR" sz="2200" dirty="0">
              <a:solidFill>
                <a:srgbClr val="333333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180000" indent="-180000">
              <a:buFont typeface="Arial" panose="020B0604020202020204" pitchFamily="34" charset="0"/>
              <a:buChar char="•"/>
            </a:pPr>
            <a:endParaRPr lang="en-US" altLang="ko-KR" sz="2200" dirty="0">
              <a:solidFill>
                <a:srgbClr val="333333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9" name="그림 28" descr="텍스트, 라인, 그래프, 도표이(가) 표시된 사진&#10;&#10;자동 생성된 설명">
            <a:extLst>
              <a:ext uri="{FF2B5EF4-FFF2-40B4-BE49-F238E27FC236}">
                <a16:creationId xmlns:a16="http://schemas.microsoft.com/office/drawing/2014/main" id="{A198BE82-9522-7063-C89F-9CA4457E44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957" y="5970138"/>
            <a:ext cx="6193007" cy="331890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4586CC4-AAF0-929A-A582-C661A29756AE}"/>
              </a:ext>
            </a:extLst>
          </p:cNvPr>
          <p:cNvSpPr txBox="1"/>
          <p:nvPr/>
        </p:nvSpPr>
        <p:spPr>
          <a:xfrm>
            <a:off x="10439401" y="9193768"/>
            <a:ext cx="5346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/>
                <a:latin typeface="+mj-ea"/>
                <a:ea typeface="+mj-ea"/>
              </a:defRPr>
            </a:lvl1pPr>
          </a:lstStyle>
          <a:p>
            <a:r>
              <a:rPr lang="en-US" altLang="ko-KR" sz="1800" dirty="0"/>
              <a:t>-</a:t>
            </a:r>
            <a:r>
              <a:rPr lang="ko-KR" altLang="en-US" sz="1800" dirty="0"/>
              <a:t> </a:t>
            </a:r>
            <a:r>
              <a:rPr lang="en-US" altLang="ko-KR" sz="1800" dirty="0"/>
              <a:t>Yolo v5 </a:t>
            </a:r>
            <a:r>
              <a:rPr lang="ko-KR" altLang="en-US" sz="1800" dirty="0"/>
              <a:t>모델 성능</a:t>
            </a:r>
          </a:p>
        </p:txBody>
      </p:sp>
    </p:spTree>
    <p:extLst>
      <p:ext uri="{BB962C8B-B14F-4D97-AF65-F5344CB8AC3E}">
        <p14:creationId xmlns:p14="http://schemas.microsoft.com/office/powerpoint/2010/main" val="1077961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8"/>
          <p:cNvGrpSpPr/>
          <p:nvPr/>
        </p:nvGrpSpPr>
        <p:grpSpPr>
          <a:xfrm>
            <a:off x="-14288" y="-19050"/>
            <a:ext cx="18288000" cy="10325100"/>
            <a:chOff x="0" y="0"/>
            <a:chExt cx="1370105" cy="393588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70105" cy="3935885"/>
            </a:xfrm>
            <a:custGeom>
              <a:avLst/>
              <a:gdLst/>
              <a:ahLst/>
              <a:cxnLst/>
              <a:rect l="l" t="t" r="r" b="b"/>
              <a:pathLst>
                <a:path w="1370105" h="3935885">
                  <a:moveTo>
                    <a:pt x="0" y="0"/>
                  </a:moveTo>
                  <a:lnTo>
                    <a:pt x="1370105" y="0"/>
                  </a:lnTo>
                  <a:lnTo>
                    <a:pt x="1370105" y="3935885"/>
                  </a:lnTo>
                  <a:lnTo>
                    <a:pt x="0" y="3935885"/>
                  </a:lnTo>
                  <a:close/>
                </a:path>
              </a:pathLst>
            </a:custGeom>
            <a:solidFill>
              <a:srgbClr val="00C49A"/>
            </a:solidFill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313C96F-EFED-59FD-5713-7E4A33E90F42}"/>
              </a:ext>
            </a:extLst>
          </p:cNvPr>
          <p:cNvSpPr/>
          <p:nvPr/>
        </p:nvSpPr>
        <p:spPr>
          <a:xfrm>
            <a:off x="-14288" y="2628900"/>
            <a:ext cx="18288000" cy="419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TextBox 2"/>
          <p:cNvSpPr txBox="1"/>
          <p:nvPr/>
        </p:nvSpPr>
        <p:spPr>
          <a:xfrm>
            <a:off x="2362200" y="4385525"/>
            <a:ext cx="14325600" cy="677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6000" dirty="0">
                <a:solidFill>
                  <a:srgbClr val="333333"/>
                </a:solidFill>
                <a:latin typeface="Poppins Light"/>
              </a:rPr>
              <a:t>딥러닝 학습 및 성능평가</a:t>
            </a:r>
            <a:endParaRPr lang="en-US" altLang="ko-Kore-KR" sz="6000" dirty="0">
              <a:solidFill>
                <a:srgbClr val="333333"/>
              </a:solidFill>
              <a:latin typeface="Poppins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81064" y="4382897"/>
            <a:ext cx="1011421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ko-Kore-KR" sz="6000" dirty="0">
                <a:solidFill>
                  <a:srgbClr val="333333"/>
                </a:solidFill>
                <a:latin typeface="Poppins Medium"/>
              </a:rPr>
              <a:t>III</a:t>
            </a:r>
          </a:p>
        </p:txBody>
      </p:sp>
    </p:spTree>
    <p:extLst>
      <p:ext uri="{BB962C8B-B14F-4D97-AF65-F5344CB8AC3E}">
        <p14:creationId xmlns:p14="http://schemas.microsoft.com/office/powerpoint/2010/main" val="1546341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0" y="13440"/>
            <a:ext cx="18288000" cy="1575837"/>
            <a:chOff x="-77329" y="-253"/>
            <a:chExt cx="6186311" cy="123595"/>
          </a:xfrm>
        </p:grpSpPr>
        <p:sp>
          <p:nvSpPr>
            <p:cNvPr id="7" name="Freeform 7"/>
            <p:cNvSpPr/>
            <p:nvPr/>
          </p:nvSpPr>
          <p:spPr>
            <a:xfrm>
              <a:off x="-77329" y="-253"/>
              <a:ext cx="6186311" cy="123595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18245" y="723900"/>
            <a:ext cx="10592755" cy="44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ko-KR" altLang="en-US" sz="4400" spc="74">
                <a:solidFill>
                  <a:schemeClr val="bg1"/>
                </a:solidFill>
                <a:latin typeface="Poppins Medium"/>
              </a:rPr>
              <a:t>실험 방법</a:t>
            </a:r>
            <a:r>
              <a:rPr lang="en-US" altLang="ko-KR" sz="4400" spc="74">
                <a:solidFill>
                  <a:schemeClr val="bg1"/>
                </a:solidFill>
                <a:latin typeface="Poppins Medium"/>
              </a:rPr>
              <a:t>(1)</a:t>
            </a:r>
            <a:endParaRPr lang="en-US" sz="4400" spc="74">
              <a:solidFill>
                <a:schemeClr val="bg1"/>
              </a:solidFill>
              <a:latin typeface="Poppins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43353" y="530322"/>
            <a:ext cx="538253" cy="630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ko-Kore-KR" sz="4400" dirty="0">
                <a:solidFill>
                  <a:schemeClr val="bg1"/>
                </a:solidFill>
                <a:latin typeface="Poppins Medium"/>
              </a:rPr>
              <a:t>III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AC22BF-93B0-795D-1A78-43FDF8D68B49}"/>
              </a:ext>
            </a:extLst>
          </p:cNvPr>
          <p:cNvSpPr txBox="1"/>
          <p:nvPr/>
        </p:nvSpPr>
        <p:spPr>
          <a:xfrm>
            <a:off x="4927114" y="9770336"/>
            <a:ext cx="53461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effectLst/>
                <a:latin typeface="+mj-ea"/>
                <a:ea typeface="+mj-ea"/>
              </a:rPr>
              <a:t>-</a:t>
            </a:r>
            <a:r>
              <a:rPr lang="ko-KR" altLang="en-US" sz="1600" dirty="0">
                <a:effectLst/>
                <a:latin typeface="+mj-ea"/>
                <a:ea typeface="+mj-ea"/>
              </a:rPr>
              <a:t> </a:t>
            </a:r>
            <a:r>
              <a:rPr lang="ko-KR" altLang="en-US" sz="1600" dirty="0" err="1">
                <a:effectLst/>
                <a:latin typeface="+mj-ea"/>
                <a:ea typeface="+mj-ea"/>
              </a:rPr>
              <a:t>로보플로우</a:t>
            </a:r>
            <a:r>
              <a:rPr lang="ko-KR" altLang="en-US" sz="1600" dirty="0">
                <a:effectLst/>
                <a:latin typeface="+mj-ea"/>
                <a:ea typeface="+mj-ea"/>
              </a:rPr>
              <a:t> 데이터 셋 비정상 데이터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38EEEC-CDBD-ABE4-A71B-B87BF865DF16}"/>
              </a:ext>
            </a:extLst>
          </p:cNvPr>
          <p:cNvSpPr txBox="1"/>
          <p:nvPr/>
        </p:nvSpPr>
        <p:spPr>
          <a:xfrm>
            <a:off x="1258997" y="2192746"/>
            <a:ext cx="8113603" cy="23411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sz="1400">
                <a:solidFill>
                  <a:srgbClr val="0070C0"/>
                </a:solidFill>
                <a:latin typeface="+mn-ea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/>
                </a:solidFill>
              </a:rPr>
              <a:t>COCO Dataset</a:t>
            </a:r>
            <a:r>
              <a:rPr lang="ko-KR" altLang="en-US" sz="2000" dirty="0">
                <a:solidFill>
                  <a:schemeClr val="tx1"/>
                </a:solidFill>
              </a:rPr>
              <a:t>을 이용하여 </a:t>
            </a:r>
            <a:r>
              <a:rPr lang="ko-KR" altLang="en-US" sz="2000" b="1" dirty="0">
                <a:solidFill>
                  <a:schemeClr val="tx1"/>
                </a:solidFill>
              </a:rPr>
              <a:t>사전 학습된 </a:t>
            </a:r>
            <a:r>
              <a:rPr lang="en-US" altLang="ko-KR" sz="2000" b="1" dirty="0">
                <a:solidFill>
                  <a:schemeClr val="tx1"/>
                </a:solidFill>
              </a:rPr>
              <a:t>Resnet50</a:t>
            </a:r>
            <a:r>
              <a:rPr lang="ko-KR" altLang="en-US" sz="2000" b="1" dirty="0">
                <a:solidFill>
                  <a:schemeClr val="tx1"/>
                </a:solidFill>
              </a:rPr>
              <a:t> 과 </a:t>
            </a:r>
            <a:r>
              <a:rPr lang="en-US" altLang="ko-KR" sz="2000" b="1" dirty="0" err="1">
                <a:solidFill>
                  <a:schemeClr val="tx1"/>
                </a:solidFill>
              </a:rPr>
              <a:t>MobileNet</a:t>
            </a:r>
            <a:r>
              <a:rPr lang="ko-KR" altLang="en-US" sz="2000" b="1" dirty="0">
                <a:solidFill>
                  <a:schemeClr val="tx1"/>
                </a:solidFill>
              </a:rPr>
              <a:t>을 백본으로 사용하여 </a:t>
            </a:r>
            <a:r>
              <a:rPr lang="en-US" altLang="ko-KR" sz="2000" dirty="0">
                <a:solidFill>
                  <a:schemeClr val="tx1"/>
                </a:solidFill>
              </a:rPr>
              <a:t>Faster R-CNN </a:t>
            </a:r>
            <a:r>
              <a:rPr lang="ko-KR" altLang="en-US" sz="2000" b="1" dirty="0">
                <a:solidFill>
                  <a:schemeClr val="tx1"/>
                </a:solidFill>
              </a:rPr>
              <a:t>전이 학습 수행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Yolo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>
                <a:solidFill>
                  <a:schemeClr val="tx1"/>
                </a:solidFill>
              </a:rPr>
              <a:t>v5</a:t>
            </a:r>
            <a:r>
              <a:rPr lang="ko-KR" altLang="en-US" sz="2000" dirty="0">
                <a:solidFill>
                  <a:schemeClr val="tx1"/>
                </a:solidFill>
              </a:rPr>
              <a:t> 모델 중 </a:t>
            </a:r>
            <a:r>
              <a:rPr lang="en-US" altLang="ko-KR" sz="2000" b="1" dirty="0">
                <a:solidFill>
                  <a:schemeClr val="tx1"/>
                </a:solidFill>
              </a:rPr>
              <a:t>n, m, x </a:t>
            </a:r>
            <a:r>
              <a:rPr lang="ko-KR" altLang="en-US" sz="2000" b="1" dirty="0">
                <a:solidFill>
                  <a:schemeClr val="tx1"/>
                </a:solidFill>
              </a:rPr>
              <a:t>모델 학습 수행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err="1">
                <a:solidFill>
                  <a:schemeClr val="tx1"/>
                </a:solidFill>
              </a:rPr>
              <a:t>mAP</a:t>
            </a:r>
            <a:r>
              <a:rPr lang="ko-KR" altLang="en-US" sz="2000" b="1" dirty="0" err="1">
                <a:solidFill>
                  <a:schemeClr val="tx1"/>
                </a:solidFill>
              </a:rPr>
              <a:t>를</a:t>
            </a:r>
            <a:r>
              <a:rPr lang="ko-KR" altLang="en-US" sz="2000" b="1" dirty="0">
                <a:solidFill>
                  <a:schemeClr val="tx1"/>
                </a:solidFill>
              </a:rPr>
              <a:t> 이용하여 결과 성능 비교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</a:rPr>
              <a:t>학습된 모델과 카메라를 이용하여 세탁물 얼룩 검출 및 분류 실험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E007A3-7E22-30BA-B20C-32DBE3657127}"/>
              </a:ext>
            </a:extLst>
          </p:cNvPr>
          <p:cNvSpPr txBox="1"/>
          <p:nvPr/>
        </p:nvSpPr>
        <p:spPr>
          <a:xfrm>
            <a:off x="1116656" y="5112334"/>
            <a:ext cx="8378838" cy="23411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sz="14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ko-KR" altLang="en-US" sz="2000" dirty="0" err="1">
                <a:solidFill>
                  <a:schemeClr val="tx1"/>
                </a:solidFill>
              </a:rPr>
              <a:t>로보플로우</a:t>
            </a:r>
            <a:r>
              <a:rPr lang="ko-KR" altLang="en-US" sz="2000" dirty="0">
                <a:solidFill>
                  <a:schemeClr val="tx1"/>
                </a:solidFill>
              </a:rPr>
              <a:t> 세탁물 얼룩 오픈 데이터셋 중 </a:t>
            </a:r>
            <a:r>
              <a:rPr lang="ko-KR" altLang="en-US" sz="2000" b="1" dirty="0">
                <a:solidFill>
                  <a:schemeClr val="tx1"/>
                </a:solidFill>
              </a:rPr>
              <a:t>비정상 데이터가 존재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r>
              <a:rPr lang="ko-KR" altLang="en-US" sz="2000" dirty="0">
                <a:solidFill>
                  <a:schemeClr val="tx1"/>
                </a:solidFill>
              </a:rPr>
              <a:t>오픈 데이터셋과 인터넷에서 수집한 데이터를 이용하여 세탁물 얼룩 데이터셋 구축</a:t>
            </a:r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ko-KR" altLang="en-US" sz="2000" dirty="0">
                <a:solidFill>
                  <a:schemeClr val="tx1"/>
                </a:solidFill>
              </a:rPr>
              <a:t>총 </a:t>
            </a:r>
            <a:r>
              <a:rPr lang="en-US" altLang="ko-KR" sz="2000" dirty="0">
                <a:solidFill>
                  <a:schemeClr val="tx1"/>
                </a:solidFill>
              </a:rPr>
              <a:t>414</a:t>
            </a:r>
            <a:r>
              <a:rPr lang="ko-KR" altLang="en-US" sz="2000" dirty="0">
                <a:solidFill>
                  <a:schemeClr val="tx1"/>
                </a:solidFill>
              </a:rPr>
              <a:t>장 이미지 </a:t>
            </a:r>
            <a:r>
              <a:rPr lang="en-US" altLang="ko-KR" sz="2000" b="1" dirty="0">
                <a:solidFill>
                  <a:schemeClr val="tx1"/>
                </a:solidFill>
              </a:rPr>
              <a:t>Train, </a:t>
            </a:r>
            <a:r>
              <a:rPr lang="en-US" altLang="ko-KR" sz="2000" b="1" dirty="0" err="1">
                <a:solidFill>
                  <a:schemeClr val="tx1"/>
                </a:solidFill>
              </a:rPr>
              <a:t>Vaild</a:t>
            </a:r>
            <a:r>
              <a:rPr lang="en-US" altLang="ko-KR" sz="2000" b="1" dirty="0">
                <a:solidFill>
                  <a:schemeClr val="tx1"/>
                </a:solidFill>
              </a:rPr>
              <a:t>, Test 8:1:1</a:t>
            </a:r>
            <a:r>
              <a:rPr lang="ko-KR" altLang="en-US" sz="2000" b="1" dirty="0">
                <a:solidFill>
                  <a:schemeClr val="tx1"/>
                </a:solidFill>
              </a:rPr>
              <a:t> 비율로 분류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r>
              <a:rPr lang="ko-KR" altLang="en-US" sz="2000" dirty="0">
                <a:solidFill>
                  <a:schemeClr val="tx1"/>
                </a:solidFill>
              </a:rPr>
              <a:t>이미지 사이즈 </a:t>
            </a:r>
            <a:r>
              <a:rPr lang="en-US" altLang="ko-KR" sz="2000" b="1" dirty="0">
                <a:solidFill>
                  <a:schemeClr val="tx1"/>
                </a:solidFill>
              </a:rPr>
              <a:t>416X416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pic>
        <p:nvPicPr>
          <p:cNvPr id="23" name="그림 22" descr="스크린샷, 콜라주, 예술, 다채로움이(가) 표시된 사진&#10;&#10;자동 생성된 설명">
            <a:extLst>
              <a:ext uri="{FF2B5EF4-FFF2-40B4-BE49-F238E27FC236}">
                <a16:creationId xmlns:a16="http://schemas.microsoft.com/office/drawing/2014/main" id="{9A2E43BA-B005-E500-C217-3DF032DA2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29" y="7505700"/>
            <a:ext cx="4813441" cy="2613875"/>
          </a:xfrm>
          <a:prstGeom prst="rect">
            <a:avLst/>
          </a:prstGeom>
        </p:spPr>
      </p:pic>
      <p:pic>
        <p:nvPicPr>
          <p:cNvPr id="29" name="그림 28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FDE6F6F-B450-BAA1-3125-F563A99BAD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654" y="6246528"/>
            <a:ext cx="3035878" cy="3232317"/>
          </a:xfrm>
          <a:prstGeom prst="rect">
            <a:avLst/>
          </a:prstGeom>
        </p:spPr>
      </p:pic>
      <p:pic>
        <p:nvPicPr>
          <p:cNvPr id="30" name="그림 2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E7E779B-C6E2-3758-E5A2-80536F39A1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2740" y="6233443"/>
            <a:ext cx="4489639" cy="30714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22F9BB9-21D7-350A-8715-22605C9D0BDA}"/>
              </a:ext>
            </a:extLst>
          </p:cNvPr>
          <p:cNvSpPr txBox="1"/>
          <p:nvPr/>
        </p:nvSpPr>
        <p:spPr>
          <a:xfrm>
            <a:off x="8789532" y="9528414"/>
            <a:ext cx="53461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/>
                <a:latin typeface="+mj-ea"/>
                <a:ea typeface="+mj-ea"/>
              </a:defRPr>
            </a:lvl1pPr>
          </a:lstStyle>
          <a:p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Faster R-CNN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3289F8-B09D-B4B4-4AD5-0E9C20953F82}"/>
              </a:ext>
            </a:extLst>
          </p:cNvPr>
          <p:cNvSpPr txBox="1"/>
          <p:nvPr/>
        </p:nvSpPr>
        <p:spPr>
          <a:xfrm>
            <a:off x="12884498" y="9532690"/>
            <a:ext cx="53461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/>
                <a:latin typeface="+mj-ea"/>
                <a:ea typeface="+mj-ea"/>
              </a:defRPr>
            </a:lvl1pPr>
          </a:lstStyle>
          <a:p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Yolo v5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899768-2B8D-E38D-BB64-BD33F3239B71}"/>
              </a:ext>
            </a:extLst>
          </p:cNvPr>
          <p:cNvSpPr txBox="1"/>
          <p:nvPr/>
        </p:nvSpPr>
        <p:spPr>
          <a:xfrm>
            <a:off x="13137109" y="5598869"/>
            <a:ext cx="668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latin typeface="Malgun Gothic" panose="020B0503020000020004" pitchFamily="34" charset="-127"/>
              </a:rPr>
              <a:t>학습</a:t>
            </a:r>
            <a:endParaRPr lang="ko-KR" altLang="en-US">
              <a:effectLst/>
              <a:latin typeface="Malgun Gothic" panose="020B0503020000020004" pitchFamily="34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9BC70E6-0BD1-C625-A69A-271050C34789}"/>
              </a:ext>
            </a:extLst>
          </p:cNvPr>
          <p:cNvGrpSpPr/>
          <p:nvPr/>
        </p:nvGrpSpPr>
        <p:grpSpPr>
          <a:xfrm>
            <a:off x="11620436" y="1824103"/>
            <a:ext cx="3701417" cy="3322770"/>
            <a:chOff x="10340590" y="3319821"/>
            <a:chExt cx="2643998" cy="2339590"/>
          </a:xfrm>
        </p:grpSpPr>
        <p:pic>
          <p:nvPicPr>
            <p:cNvPr id="34" name="그림 33" descr="의류, 패브릭, 직물이(가) 표시된 사진&#10;&#10;자동 생성된 설명">
              <a:extLst>
                <a:ext uri="{FF2B5EF4-FFF2-40B4-BE49-F238E27FC236}">
                  <a16:creationId xmlns:a16="http://schemas.microsoft.com/office/drawing/2014/main" id="{50E14AD9-BE2F-0EFA-E20D-6E49D21E1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0590" y="3319821"/>
              <a:ext cx="1274270" cy="1130853"/>
            </a:xfrm>
            <a:prstGeom prst="rect">
              <a:avLst/>
            </a:prstGeom>
          </p:spPr>
        </p:pic>
        <p:pic>
          <p:nvPicPr>
            <p:cNvPr id="35" name="그림 34" descr="실내, 음식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28AEF913-AE58-C494-7CA5-C288B3C7B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10318" y="3319821"/>
              <a:ext cx="1274270" cy="1130852"/>
            </a:xfrm>
            <a:prstGeom prst="rect">
              <a:avLst/>
            </a:prstGeom>
          </p:spPr>
        </p:pic>
        <p:pic>
          <p:nvPicPr>
            <p:cNvPr id="36" name="그림 35" descr="사람, 실내, 보라색이(가) 표시된 사진&#10;&#10;자동 생성된 설명">
              <a:extLst>
                <a:ext uri="{FF2B5EF4-FFF2-40B4-BE49-F238E27FC236}">
                  <a16:creationId xmlns:a16="http://schemas.microsoft.com/office/drawing/2014/main" id="{40781932-B56B-1B55-DEB9-69F7BC1D6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0590" y="4528558"/>
              <a:ext cx="1274271" cy="1130853"/>
            </a:xfrm>
            <a:prstGeom prst="rect">
              <a:avLst/>
            </a:prstGeom>
          </p:spPr>
        </p:pic>
        <p:pic>
          <p:nvPicPr>
            <p:cNvPr id="37" name="그림 36" descr="화이트, 실내이(가) 표시된 사진&#10;&#10;자동 생성된 설명">
              <a:extLst>
                <a:ext uri="{FF2B5EF4-FFF2-40B4-BE49-F238E27FC236}">
                  <a16:creationId xmlns:a16="http://schemas.microsoft.com/office/drawing/2014/main" id="{E0C07A67-09C0-3EEB-7D49-76174B65D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10318" y="4532899"/>
              <a:ext cx="1274270" cy="1126512"/>
            </a:xfrm>
            <a:prstGeom prst="rect">
              <a:avLst/>
            </a:prstGeom>
          </p:spPr>
        </p:pic>
      </p:grpSp>
      <p:sp>
        <p:nvSpPr>
          <p:cNvPr id="38" name="아래쪽 화살표[D] 37">
            <a:extLst>
              <a:ext uri="{FF2B5EF4-FFF2-40B4-BE49-F238E27FC236}">
                <a16:creationId xmlns:a16="http://schemas.microsoft.com/office/drawing/2014/main" id="{02F44EEA-57AE-14AA-F710-4D79C3B39C30}"/>
              </a:ext>
            </a:extLst>
          </p:cNvPr>
          <p:cNvSpPr/>
          <p:nvPr/>
        </p:nvSpPr>
        <p:spPr>
          <a:xfrm>
            <a:off x="14351219" y="5417690"/>
            <a:ext cx="371099" cy="630711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아래쪽 화살표[D] 38">
            <a:extLst>
              <a:ext uri="{FF2B5EF4-FFF2-40B4-BE49-F238E27FC236}">
                <a16:creationId xmlns:a16="http://schemas.microsoft.com/office/drawing/2014/main" id="{1859E356-53CD-951B-EFC7-BCF7BB4D4D76}"/>
              </a:ext>
            </a:extLst>
          </p:cNvPr>
          <p:cNvSpPr/>
          <p:nvPr/>
        </p:nvSpPr>
        <p:spPr>
          <a:xfrm>
            <a:off x="12219972" y="5417690"/>
            <a:ext cx="371099" cy="630711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4228B10-BEF0-5E3E-74A0-65840A67F140}"/>
              </a:ext>
            </a:extLst>
          </p:cNvPr>
          <p:cNvGrpSpPr/>
          <p:nvPr/>
        </p:nvGrpSpPr>
        <p:grpSpPr>
          <a:xfrm>
            <a:off x="585967" y="1530548"/>
            <a:ext cx="12227448" cy="642917"/>
            <a:chOff x="585967" y="1769704"/>
            <a:chExt cx="12227448" cy="642917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EC9F007-600D-704B-5707-B9A203CD0C45}"/>
                </a:ext>
              </a:extLst>
            </p:cNvPr>
            <p:cNvGrpSpPr/>
            <p:nvPr/>
          </p:nvGrpSpPr>
          <p:grpSpPr>
            <a:xfrm>
              <a:off x="999218" y="1769704"/>
              <a:ext cx="11814197" cy="595356"/>
              <a:chOff x="578307" y="1244503"/>
              <a:chExt cx="11814197" cy="595356"/>
            </a:xfrm>
          </p:grpSpPr>
          <p:sp>
            <p:nvSpPr>
              <p:cNvPr id="5" name="TextBox 36">
                <a:extLst>
                  <a:ext uri="{FF2B5EF4-FFF2-40B4-BE49-F238E27FC236}">
                    <a16:creationId xmlns:a16="http://schemas.microsoft.com/office/drawing/2014/main" id="{1EAECABF-CD58-01D6-1452-EFCFABA58CB7}"/>
                  </a:ext>
                </a:extLst>
              </p:cNvPr>
              <p:cNvSpPr txBox="1"/>
              <p:nvPr/>
            </p:nvSpPr>
            <p:spPr>
              <a:xfrm>
                <a:off x="1261207" y="1244503"/>
                <a:ext cx="11131297" cy="5953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1pPr>
                <a:lvl2pPr marL="494297" indent="3457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2pPr>
                <a:lvl3pPr marL="990323" indent="5185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3pPr>
                <a:lvl4pPr marL="1486348" indent="6913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4pPr>
                <a:lvl5pPr marL="1980645" indent="1037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5pPr>
                <a:lvl6pPr marL="2488768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6pPr>
                <a:lvl7pPr marL="2986522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7pPr>
                <a:lvl8pPr marL="3484275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8pPr>
                <a:lvl9pPr marL="3982029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9pPr>
              </a:lstStyle>
              <a:p>
                <a:pPr algn="just">
                  <a:lnSpc>
                    <a:spcPct val="160000"/>
                  </a:lnSpc>
                </a:pPr>
                <a:r>
                  <a:rPr lang="ko-KR" altLang="en-US" sz="2800" b="1" dirty="0">
                    <a:latin typeface="+mj-ea"/>
                    <a:ea typeface="+mj-ea"/>
                  </a:rPr>
                  <a:t>실험 방법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797504-68EE-4E99-DDF3-D852B14AB5AC}"/>
                  </a:ext>
                </a:extLst>
              </p:cNvPr>
              <p:cNvSpPr txBox="1"/>
              <p:nvPr/>
            </p:nvSpPr>
            <p:spPr>
              <a:xfrm>
                <a:off x="578307" y="1441785"/>
                <a:ext cx="471535" cy="307776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000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sz="2000" b="1" spc="-8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2" name="사각형: 둥근 위쪽 모서리 24">
              <a:extLst>
                <a:ext uri="{FF2B5EF4-FFF2-40B4-BE49-F238E27FC236}">
                  <a16:creationId xmlns:a16="http://schemas.microsoft.com/office/drawing/2014/main" id="{AC759221-3970-C33A-221F-DCAD6C9CDF2B}"/>
                </a:ext>
              </a:extLst>
            </p:cNvPr>
            <p:cNvSpPr/>
            <p:nvPr/>
          </p:nvSpPr>
          <p:spPr>
            <a:xfrm rot="5400000">
              <a:off x="816758" y="1676631"/>
              <a:ext cx="505199" cy="96678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C59A"/>
            </a:solidFill>
            <a:ln w="12700">
              <a:gradFill>
                <a:gsLst>
                  <a:gs pos="9000">
                    <a:schemeClr val="bg1"/>
                  </a:gs>
                  <a:gs pos="92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1"/>
              <a:endParaRPr lang="ko-KR" altLang="en-US" b="1">
                <a:highlight>
                  <a:srgbClr val="00C59A"/>
                </a:highlight>
                <a:latin typeface="맑은 고딕" panose="020B0503020000020004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41EBA6A-C5DD-69A9-39BA-D0FDAB6BB0CA}"/>
                </a:ext>
              </a:extLst>
            </p:cNvPr>
            <p:cNvSpPr txBox="1"/>
            <p:nvPr/>
          </p:nvSpPr>
          <p:spPr>
            <a:xfrm>
              <a:off x="821729" y="1964269"/>
              <a:ext cx="471535" cy="36933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2400" b="1" spc="-8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</a:t>
              </a:r>
              <a:endParaRPr kumimoji="1" lang="ko-KR" altLang="en-US" sz="2400" b="1" spc="-80">
                <a:ln w="127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00905E3-276B-4BDA-3F61-9FB2F1268690}"/>
              </a:ext>
            </a:extLst>
          </p:cNvPr>
          <p:cNvGrpSpPr/>
          <p:nvPr/>
        </p:nvGrpSpPr>
        <p:grpSpPr>
          <a:xfrm>
            <a:off x="533400" y="4457700"/>
            <a:ext cx="12227448" cy="642917"/>
            <a:chOff x="585967" y="1769704"/>
            <a:chExt cx="12227448" cy="642917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3EB8C8FD-C212-00A3-5BDE-8484796B934A}"/>
                </a:ext>
              </a:extLst>
            </p:cNvPr>
            <p:cNvGrpSpPr/>
            <p:nvPr/>
          </p:nvGrpSpPr>
          <p:grpSpPr>
            <a:xfrm>
              <a:off x="999218" y="1769704"/>
              <a:ext cx="11814197" cy="595356"/>
              <a:chOff x="578307" y="1244503"/>
              <a:chExt cx="11814197" cy="595356"/>
            </a:xfrm>
          </p:grpSpPr>
          <p:sp>
            <p:nvSpPr>
              <p:cNvPr id="51" name="TextBox 36">
                <a:extLst>
                  <a:ext uri="{FF2B5EF4-FFF2-40B4-BE49-F238E27FC236}">
                    <a16:creationId xmlns:a16="http://schemas.microsoft.com/office/drawing/2014/main" id="{F4BCDD51-256B-2397-01AB-706B8F9D306D}"/>
                  </a:ext>
                </a:extLst>
              </p:cNvPr>
              <p:cNvSpPr txBox="1"/>
              <p:nvPr/>
            </p:nvSpPr>
            <p:spPr>
              <a:xfrm>
                <a:off x="1261207" y="1244503"/>
                <a:ext cx="11131297" cy="5953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1pPr>
                <a:lvl2pPr marL="494297" indent="3457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2pPr>
                <a:lvl3pPr marL="990323" indent="5185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3pPr>
                <a:lvl4pPr marL="1486348" indent="6913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4pPr>
                <a:lvl5pPr marL="1980645" indent="1037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5pPr>
                <a:lvl6pPr marL="2488768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6pPr>
                <a:lvl7pPr marL="2986522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7pPr>
                <a:lvl8pPr marL="3484275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8pPr>
                <a:lvl9pPr marL="3982029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9pPr>
              </a:lstStyle>
              <a:p>
                <a:pPr algn="just">
                  <a:lnSpc>
                    <a:spcPct val="160000"/>
                  </a:lnSpc>
                </a:pPr>
                <a:r>
                  <a:rPr lang="ko-KR" altLang="en-US" sz="2800" b="1" dirty="0">
                    <a:latin typeface="+mj-ea"/>
                    <a:ea typeface="+mj-ea"/>
                  </a:rPr>
                  <a:t>데이터 셋 구성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3E26A4D-B754-790D-0411-2E61CB03BCEB}"/>
                  </a:ext>
                </a:extLst>
              </p:cNvPr>
              <p:cNvSpPr txBox="1"/>
              <p:nvPr/>
            </p:nvSpPr>
            <p:spPr>
              <a:xfrm>
                <a:off x="578307" y="1441785"/>
                <a:ext cx="471535" cy="307776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000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sz="2000" b="1" spc="-8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9" name="사각형: 둥근 위쪽 모서리 24">
              <a:extLst>
                <a:ext uri="{FF2B5EF4-FFF2-40B4-BE49-F238E27FC236}">
                  <a16:creationId xmlns:a16="http://schemas.microsoft.com/office/drawing/2014/main" id="{23B497FC-142A-0913-972C-9ADB045B74BA}"/>
                </a:ext>
              </a:extLst>
            </p:cNvPr>
            <p:cNvSpPr/>
            <p:nvPr/>
          </p:nvSpPr>
          <p:spPr>
            <a:xfrm rot="5400000">
              <a:off x="816758" y="1676631"/>
              <a:ext cx="505199" cy="96678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C59A"/>
            </a:solidFill>
            <a:ln w="12700">
              <a:gradFill>
                <a:gsLst>
                  <a:gs pos="9000">
                    <a:schemeClr val="bg1"/>
                  </a:gs>
                  <a:gs pos="92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1"/>
              <a:endParaRPr lang="ko-KR" altLang="en-US" b="1">
                <a:highlight>
                  <a:srgbClr val="00C59A"/>
                </a:highlight>
                <a:latin typeface="맑은 고딕" panose="020B0503020000020004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079FF74-023F-E416-9FB6-FD9A96897074}"/>
                </a:ext>
              </a:extLst>
            </p:cNvPr>
            <p:cNvSpPr txBox="1"/>
            <p:nvPr/>
          </p:nvSpPr>
          <p:spPr>
            <a:xfrm>
              <a:off x="821729" y="1964269"/>
              <a:ext cx="471535" cy="36933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2400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</a:t>
              </a:r>
              <a:endParaRPr kumimoji="1" lang="ko-KR" altLang="en-US" sz="2400" b="1" spc="-80" dirty="0">
                <a:ln w="127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07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0" y="13440"/>
            <a:ext cx="18288000" cy="1575837"/>
            <a:chOff x="-77329" y="-253"/>
            <a:chExt cx="6186311" cy="123595"/>
          </a:xfrm>
        </p:grpSpPr>
        <p:sp>
          <p:nvSpPr>
            <p:cNvPr id="7" name="Freeform 7"/>
            <p:cNvSpPr/>
            <p:nvPr/>
          </p:nvSpPr>
          <p:spPr>
            <a:xfrm>
              <a:off x="-77329" y="-253"/>
              <a:ext cx="6186311" cy="123595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18245" y="723900"/>
            <a:ext cx="10592755" cy="44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ko-KR" altLang="en-US" sz="4400" spc="74">
                <a:solidFill>
                  <a:schemeClr val="bg1"/>
                </a:solidFill>
                <a:latin typeface="Poppins Medium"/>
              </a:rPr>
              <a:t>실험 방법</a:t>
            </a:r>
            <a:r>
              <a:rPr lang="en-US" altLang="ko-KR" sz="4400" spc="74">
                <a:solidFill>
                  <a:schemeClr val="bg1"/>
                </a:solidFill>
                <a:latin typeface="Poppins Medium"/>
              </a:rPr>
              <a:t>(2)</a:t>
            </a:r>
            <a:endParaRPr lang="en-US" sz="4400" spc="74">
              <a:solidFill>
                <a:schemeClr val="bg1"/>
              </a:solidFill>
              <a:latin typeface="Poppins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43353" y="530322"/>
            <a:ext cx="538253" cy="630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ko-Kore-KR" sz="4400" dirty="0">
                <a:solidFill>
                  <a:schemeClr val="bg1"/>
                </a:solidFill>
                <a:latin typeface="Poppins Medium"/>
              </a:rPr>
              <a:t>III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E007A3-7E22-30BA-B20C-32DBE3657127}"/>
              </a:ext>
            </a:extLst>
          </p:cNvPr>
          <p:cNvSpPr txBox="1"/>
          <p:nvPr/>
        </p:nvSpPr>
        <p:spPr>
          <a:xfrm>
            <a:off x="1193861" y="2854638"/>
            <a:ext cx="8603378" cy="641239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sz="1400">
                <a:solidFill>
                  <a:srgbClr val="0070C0"/>
                </a:solidFill>
                <a:latin typeface="+mn-ea"/>
              </a:defRPr>
            </a:lvl1pPr>
          </a:lstStyle>
          <a:p>
            <a:pPr>
              <a:lnSpc>
                <a:spcPct val="250000"/>
              </a:lnSpc>
            </a:pPr>
            <a:r>
              <a:rPr lang="en-US" altLang="ko-KR" sz="2100" b="1" dirty="0" err="1">
                <a:solidFill>
                  <a:schemeClr val="tx1"/>
                </a:solidFill>
              </a:rPr>
              <a:t>mAP</a:t>
            </a:r>
            <a:r>
              <a:rPr lang="ko-KR" altLang="en-US" sz="2100" b="1" dirty="0">
                <a:solidFill>
                  <a:schemeClr val="tx1"/>
                </a:solidFill>
              </a:rPr>
              <a:t>는 </a:t>
            </a:r>
            <a:r>
              <a:rPr lang="en-US" altLang="ko-KR" sz="2100" b="1" dirty="0">
                <a:solidFill>
                  <a:schemeClr val="tx1"/>
                </a:solidFill>
              </a:rPr>
              <a:t>AP (Average Precision)</a:t>
            </a:r>
            <a:r>
              <a:rPr lang="ko-KR" altLang="en-US" sz="2100" b="1" dirty="0">
                <a:solidFill>
                  <a:schemeClr val="tx1"/>
                </a:solidFill>
              </a:rPr>
              <a:t>의 평균값</a:t>
            </a:r>
            <a:endParaRPr lang="en-US" altLang="ko-KR" sz="2100" b="1" dirty="0">
              <a:solidFill>
                <a:schemeClr val="tx1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2100" dirty="0">
                <a:solidFill>
                  <a:schemeClr val="tx1"/>
                </a:solidFill>
              </a:rPr>
              <a:t>AP</a:t>
            </a:r>
            <a:r>
              <a:rPr lang="ko-KR" altLang="en-US" sz="2100" dirty="0">
                <a:solidFill>
                  <a:schemeClr val="tx1"/>
                </a:solidFill>
              </a:rPr>
              <a:t>는 </a:t>
            </a:r>
            <a:r>
              <a:rPr lang="en-US" altLang="ko-KR" sz="2100" dirty="0">
                <a:solidFill>
                  <a:schemeClr val="tx1"/>
                </a:solidFill>
              </a:rPr>
              <a:t>PR-Curve</a:t>
            </a:r>
            <a:r>
              <a:rPr lang="ko-KR" altLang="en-US" sz="2100" dirty="0">
                <a:solidFill>
                  <a:schemeClr val="tx1"/>
                </a:solidFill>
              </a:rPr>
              <a:t>의 아래 면적의 넓이</a:t>
            </a:r>
            <a:endParaRPr lang="en-US" altLang="ko-KR" sz="2100" dirty="0">
              <a:solidFill>
                <a:schemeClr val="tx1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2100" dirty="0">
                <a:solidFill>
                  <a:schemeClr val="tx1"/>
                </a:solidFill>
              </a:rPr>
              <a:t>PR-Curve</a:t>
            </a:r>
            <a:r>
              <a:rPr lang="ko-KR" altLang="en-US" sz="2100" dirty="0">
                <a:solidFill>
                  <a:schemeClr val="tx1"/>
                </a:solidFill>
              </a:rPr>
              <a:t>는 </a:t>
            </a:r>
            <a:r>
              <a:rPr lang="en-US" altLang="ko-KR" sz="2100" dirty="0">
                <a:solidFill>
                  <a:schemeClr val="tx1"/>
                </a:solidFill>
              </a:rPr>
              <a:t>Precision(</a:t>
            </a:r>
            <a:r>
              <a:rPr lang="ko-KR" altLang="en-US" sz="2100" dirty="0">
                <a:solidFill>
                  <a:schemeClr val="tx1"/>
                </a:solidFill>
              </a:rPr>
              <a:t>정밀도</a:t>
            </a:r>
            <a:r>
              <a:rPr lang="en-US" altLang="ko-KR" sz="2100" dirty="0">
                <a:solidFill>
                  <a:schemeClr val="tx1"/>
                </a:solidFill>
              </a:rPr>
              <a:t>)</a:t>
            </a:r>
            <a:r>
              <a:rPr lang="ko-KR" altLang="en-US" sz="2100" dirty="0">
                <a:solidFill>
                  <a:schemeClr val="tx1"/>
                </a:solidFill>
              </a:rPr>
              <a:t>과 </a:t>
            </a:r>
            <a:r>
              <a:rPr lang="en-US" altLang="ko-KR" sz="2100" dirty="0">
                <a:solidFill>
                  <a:schemeClr val="tx1"/>
                </a:solidFill>
              </a:rPr>
              <a:t>Recall(</a:t>
            </a:r>
            <a:r>
              <a:rPr lang="ko-KR" altLang="en-US" sz="2100" dirty="0" err="1">
                <a:solidFill>
                  <a:schemeClr val="tx1"/>
                </a:solidFill>
              </a:rPr>
              <a:t>재현율</a:t>
            </a:r>
            <a:r>
              <a:rPr lang="en-US" altLang="ko-KR" sz="2100" dirty="0">
                <a:solidFill>
                  <a:schemeClr val="tx1"/>
                </a:solidFill>
              </a:rPr>
              <a:t>)</a:t>
            </a:r>
            <a:r>
              <a:rPr lang="ko-KR" altLang="en-US" sz="2100" dirty="0">
                <a:solidFill>
                  <a:schemeClr val="tx1"/>
                </a:solidFill>
              </a:rPr>
              <a:t>의 관계이다</a:t>
            </a:r>
            <a:r>
              <a:rPr lang="en-US" altLang="ko-KR" sz="21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en-US" altLang="ko-KR" sz="2100" dirty="0">
                <a:solidFill>
                  <a:schemeClr val="tx1"/>
                </a:solidFill>
              </a:rPr>
              <a:t>Precision</a:t>
            </a:r>
            <a:r>
              <a:rPr lang="ko-KR" altLang="en-US" sz="2100" dirty="0">
                <a:solidFill>
                  <a:schemeClr val="tx1"/>
                </a:solidFill>
              </a:rPr>
              <a:t>은 </a:t>
            </a:r>
            <a:r>
              <a:rPr lang="ko-KR" altLang="en-US" sz="2100" b="1" dirty="0">
                <a:solidFill>
                  <a:schemeClr val="tx1"/>
                </a:solidFill>
              </a:rPr>
              <a:t>모델이 </a:t>
            </a:r>
            <a:r>
              <a:rPr lang="en-US" altLang="ko-KR" sz="2100" b="1" dirty="0">
                <a:solidFill>
                  <a:schemeClr val="tx1"/>
                </a:solidFill>
              </a:rPr>
              <a:t>True</a:t>
            </a:r>
            <a:r>
              <a:rPr lang="ko-KR" altLang="en-US" sz="2100" b="1" dirty="0" err="1">
                <a:solidFill>
                  <a:schemeClr val="tx1"/>
                </a:solidFill>
              </a:rPr>
              <a:t>라고</a:t>
            </a:r>
            <a:r>
              <a:rPr lang="ko-KR" altLang="en-US" sz="2100" b="1" dirty="0">
                <a:solidFill>
                  <a:schemeClr val="tx1"/>
                </a:solidFill>
              </a:rPr>
              <a:t> 판단한 것 중 실제로 </a:t>
            </a:r>
            <a:r>
              <a:rPr lang="en-US" altLang="ko-KR" sz="2100" b="1" dirty="0">
                <a:solidFill>
                  <a:schemeClr val="tx1"/>
                </a:solidFill>
              </a:rPr>
              <a:t>True</a:t>
            </a:r>
            <a:r>
              <a:rPr lang="ko-KR" altLang="en-US" sz="2100" b="1" dirty="0">
                <a:solidFill>
                  <a:schemeClr val="tx1"/>
                </a:solidFill>
              </a:rPr>
              <a:t>인 비율</a:t>
            </a:r>
            <a:endParaRPr lang="en-US" altLang="ko-KR" sz="2100" b="1" dirty="0">
              <a:solidFill>
                <a:schemeClr val="tx1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2100" dirty="0">
                <a:solidFill>
                  <a:schemeClr val="tx1"/>
                </a:solidFill>
              </a:rPr>
              <a:t>Recall</a:t>
            </a:r>
            <a:r>
              <a:rPr lang="ko-KR" altLang="en-US" sz="2100" dirty="0">
                <a:solidFill>
                  <a:schemeClr val="tx1"/>
                </a:solidFill>
              </a:rPr>
              <a:t> 은 </a:t>
            </a:r>
            <a:r>
              <a:rPr lang="ko-KR" altLang="en-US" sz="2100" b="1" dirty="0">
                <a:solidFill>
                  <a:schemeClr val="tx1"/>
                </a:solidFill>
              </a:rPr>
              <a:t>실제로 </a:t>
            </a:r>
            <a:r>
              <a:rPr lang="en-US" altLang="ko-KR" sz="2100" b="1" dirty="0">
                <a:solidFill>
                  <a:schemeClr val="tx1"/>
                </a:solidFill>
              </a:rPr>
              <a:t>True</a:t>
            </a:r>
            <a:r>
              <a:rPr lang="ko-KR" altLang="en-US" sz="2100" b="1" dirty="0">
                <a:solidFill>
                  <a:schemeClr val="tx1"/>
                </a:solidFill>
              </a:rPr>
              <a:t>인 것들 중 모델이 </a:t>
            </a:r>
            <a:r>
              <a:rPr lang="en-US" altLang="ko-KR" sz="2100" b="1" dirty="0">
                <a:solidFill>
                  <a:schemeClr val="tx1"/>
                </a:solidFill>
              </a:rPr>
              <a:t>True</a:t>
            </a:r>
            <a:r>
              <a:rPr lang="ko-KR" altLang="en-US" sz="2100" b="1" dirty="0" err="1">
                <a:solidFill>
                  <a:schemeClr val="tx1"/>
                </a:solidFill>
              </a:rPr>
              <a:t>라고</a:t>
            </a:r>
            <a:r>
              <a:rPr lang="ko-KR" altLang="en-US" sz="2100" b="1" dirty="0">
                <a:solidFill>
                  <a:schemeClr val="tx1"/>
                </a:solidFill>
              </a:rPr>
              <a:t> 판단한 비율</a:t>
            </a:r>
            <a:endParaRPr lang="en-US" altLang="ko-KR" sz="2100" b="1" dirty="0">
              <a:solidFill>
                <a:schemeClr val="tx1"/>
              </a:solidFill>
            </a:endParaRPr>
          </a:p>
          <a:p>
            <a:pPr>
              <a:lnSpc>
                <a:spcPct val="250000"/>
              </a:lnSpc>
            </a:pPr>
            <a:endParaRPr lang="en-US" altLang="ko-KR" sz="2100" b="1" dirty="0">
              <a:solidFill>
                <a:schemeClr val="tx1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2100" b="1" dirty="0">
                <a:solidFill>
                  <a:schemeClr val="tx1"/>
                </a:solidFill>
              </a:rPr>
              <a:t>PR-Curve</a:t>
            </a:r>
            <a:r>
              <a:rPr lang="ko-KR" altLang="en-US" sz="2100" b="1" dirty="0">
                <a:solidFill>
                  <a:schemeClr val="tx1"/>
                </a:solidFill>
              </a:rPr>
              <a:t>의 아래 면적의 넓이를 쉽게 계산하기 위해 </a:t>
            </a:r>
            <a:r>
              <a:rPr lang="en-US" altLang="ko-KR" sz="2100" b="1" dirty="0">
                <a:solidFill>
                  <a:schemeClr val="tx1"/>
                </a:solidFill>
              </a:rPr>
              <a:t>Curve</a:t>
            </a:r>
            <a:r>
              <a:rPr lang="ko-KR" altLang="en-US" sz="2100" b="1" dirty="0" err="1">
                <a:solidFill>
                  <a:schemeClr val="tx1"/>
                </a:solidFill>
              </a:rPr>
              <a:t>를</a:t>
            </a:r>
            <a:r>
              <a:rPr lang="ko-KR" altLang="en-US" sz="2100" b="1" dirty="0">
                <a:solidFill>
                  <a:schemeClr val="tx1"/>
                </a:solidFill>
              </a:rPr>
              <a:t> 일정한 모양으로 감소하게 한다</a:t>
            </a:r>
            <a:endParaRPr lang="en-US" altLang="ko-KR" sz="2100" b="1" dirty="0">
              <a:solidFill>
                <a:schemeClr val="tx1"/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00905E3-276B-4BDA-3F61-9FB2F1268690}"/>
              </a:ext>
            </a:extLst>
          </p:cNvPr>
          <p:cNvGrpSpPr/>
          <p:nvPr/>
        </p:nvGrpSpPr>
        <p:grpSpPr>
          <a:xfrm>
            <a:off x="618938" y="1951161"/>
            <a:ext cx="11115862" cy="642917"/>
            <a:chOff x="585967" y="1769704"/>
            <a:chExt cx="12227448" cy="642917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3EB8C8FD-C212-00A3-5BDE-8484796B934A}"/>
                </a:ext>
              </a:extLst>
            </p:cNvPr>
            <p:cNvGrpSpPr/>
            <p:nvPr/>
          </p:nvGrpSpPr>
          <p:grpSpPr>
            <a:xfrm>
              <a:off x="999218" y="1769704"/>
              <a:ext cx="11814197" cy="595356"/>
              <a:chOff x="578307" y="1244503"/>
              <a:chExt cx="11814197" cy="595356"/>
            </a:xfrm>
          </p:grpSpPr>
          <p:sp>
            <p:nvSpPr>
              <p:cNvPr id="51" name="TextBox 36">
                <a:extLst>
                  <a:ext uri="{FF2B5EF4-FFF2-40B4-BE49-F238E27FC236}">
                    <a16:creationId xmlns:a16="http://schemas.microsoft.com/office/drawing/2014/main" id="{F4BCDD51-256B-2397-01AB-706B8F9D306D}"/>
                  </a:ext>
                </a:extLst>
              </p:cNvPr>
              <p:cNvSpPr txBox="1"/>
              <p:nvPr/>
            </p:nvSpPr>
            <p:spPr>
              <a:xfrm>
                <a:off x="1261207" y="1244503"/>
                <a:ext cx="11131297" cy="5953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1pPr>
                <a:lvl2pPr marL="494297" indent="3457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2pPr>
                <a:lvl3pPr marL="990323" indent="5185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3pPr>
                <a:lvl4pPr marL="1486348" indent="6913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4pPr>
                <a:lvl5pPr marL="1980645" indent="1037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5pPr>
                <a:lvl6pPr marL="2488768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6pPr>
                <a:lvl7pPr marL="2986522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7pPr>
                <a:lvl8pPr marL="3484275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8pPr>
                <a:lvl9pPr marL="3982029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9pPr>
              </a:lstStyle>
              <a:p>
                <a:pPr algn="just">
                  <a:lnSpc>
                    <a:spcPct val="160000"/>
                  </a:lnSpc>
                </a:pPr>
                <a:r>
                  <a:rPr lang="en-US" altLang="ko-KR" sz="2800" b="1" dirty="0" err="1">
                    <a:latin typeface="+mj-ea"/>
                    <a:ea typeface="+mj-ea"/>
                  </a:rPr>
                  <a:t>mAP</a:t>
                </a:r>
                <a:r>
                  <a:rPr lang="en-US" altLang="ko-KR" sz="2800" b="1" dirty="0">
                    <a:latin typeface="+mj-ea"/>
                    <a:ea typeface="+mj-ea"/>
                  </a:rPr>
                  <a:t> (mean Average Precision)</a:t>
                </a:r>
                <a:endParaRPr lang="ko-KR" altLang="en-US" sz="2800" b="1" dirty="0">
                  <a:latin typeface="+mj-ea"/>
                  <a:ea typeface="+mj-ea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3E26A4D-B754-790D-0411-2E61CB03BCEB}"/>
                  </a:ext>
                </a:extLst>
              </p:cNvPr>
              <p:cNvSpPr txBox="1"/>
              <p:nvPr/>
            </p:nvSpPr>
            <p:spPr>
              <a:xfrm>
                <a:off x="578307" y="1441785"/>
                <a:ext cx="471535" cy="307776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000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sz="2000" b="1" spc="-8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9" name="사각형: 둥근 위쪽 모서리 24">
              <a:extLst>
                <a:ext uri="{FF2B5EF4-FFF2-40B4-BE49-F238E27FC236}">
                  <a16:creationId xmlns:a16="http://schemas.microsoft.com/office/drawing/2014/main" id="{23B497FC-142A-0913-972C-9ADB045B74BA}"/>
                </a:ext>
              </a:extLst>
            </p:cNvPr>
            <p:cNvSpPr/>
            <p:nvPr/>
          </p:nvSpPr>
          <p:spPr>
            <a:xfrm rot="5400000">
              <a:off x="816758" y="1676631"/>
              <a:ext cx="505199" cy="96678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C59A"/>
            </a:solidFill>
            <a:ln w="12700">
              <a:gradFill>
                <a:gsLst>
                  <a:gs pos="9000">
                    <a:schemeClr val="bg1"/>
                  </a:gs>
                  <a:gs pos="92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1"/>
              <a:endParaRPr lang="ko-KR" altLang="en-US" b="1">
                <a:highlight>
                  <a:srgbClr val="00C59A"/>
                </a:highlight>
                <a:latin typeface="맑은 고딕" panose="020B0503020000020004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079FF74-023F-E416-9FB6-FD9A96897074}"/>
                </a:ext>
              </a:extLst>
            </p:cNvPr>
            <p:cNvSpPr txBox="1"/>
            <p:nvPr/>
          </p:nvSpPr>
          <p:spPr>
            <a:xfrm>
              <a:off x="821729" y="1964269"/>
              <a:ext cx="471535" cy="36933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2400" b="1" spc="-8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</a:t>
              </a:r>
              <a:endParaRPr kumimoji="1" lang="ko-KR" altLang="en-US" sz="2400" b="1" spc="-80">
                <a:ln w="127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" name="그림 2" descr="라인, 그래프, 도표, 번호이(가) 표시된 사진&#10;&#10;자동 생성된 설명">
            <a:extLst>
              <a:ext uri="{FF2B5EF4-FFF2-40B4-BE49-F238E27FC236}">
                <a16:creationId xmlns:a16="http://schemas.microsoft.com/office/drawing/2014/main" id="{7E6CE206-4B0C-FAC1-E3A5-6BE28932E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760" y="4138848"/>
            <a:ext cx="8276783" cy="36202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2BC93E-A2ED-522C-0DBF-4B133C17A06F}"/>
              </a:ext>
            </a:extLst>
          </p:cNvPr>
          <p:cNvSpPr txBox="1"/>
          <p:nvPr/>
        </p:nvSpPr>
        <p:spPr>
          <a:xfrm>
            <a:off x="10594090" y="7998809"/>
            <a:ext cx="53461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/>
                <a:latin typeface="+mj-ea"/>
                <a:ea typeface="+mj-ea"/>
              </a:defRPr>
            </a:lvl1pPr>
          </a:lstStyle>
          <a:p>
            <a:r>
              <a:rPr lang="en-US" altLang="ko-KR"/>
              <a:t>- PR-Curve</a:t>
            </a:r>
            <a:r>
              <a:rPr lang="ko-KR" altLang="en-US"/>
              <a:t>와 </a:t>
            </a:r>
            <a:r>
              <a:rPr lang="en-US" altLang="ko-KR"/>
              <a:t>AP </a:t>
            </a:r>
            <a:r>
              <a:rPr lang="ko-KR" altLang="en-US"/>
              <a:t>면적</a:t>
            </a: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6F331E31-7751-1015-8241-0460DA919BEA}"/>
              </a:ext>
            </a:extLst>
          </p:cNvPr>
          <p:cNvSpPr/>
          <p:nvPr/>
        </p:nvSpPr>
        <p:spPr>
          <a:xfrm>
            <a:off x="14935200" y="3899160"/>
            <a:ext cx="838200" cy="15240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23C676F-A011-6CCD-4278-054519CCA43B}"/>
              </a:ext>
            </a:extLst>
          </p:cNvPr>
          <p:cNvSpPr/>
          <p:nvPr/>
        </p:nvSpPr>
        <p:spPr>
          <a:xfrm>
            <a:off x="14935200" y="3467100"/>
            <a:ext cx="838200" cy="1524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75482F-F7F9-627D-8FBF-0870D3D62FCB}"/>
              </a:ext>
            </a:extLst>
          </p:cNvPr>
          <p:cNvSpPr txBox="1"/>
          <p:nvPr/>
        </p:nvSpPr>
        <p:spPr>
          <a:xfrm>
            <a:off x="15685078" y="3357146"/>
            <a:ext cx="14599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/>
                <a:latin typeface="+mj-ea"/>
                <a:ea typeface="+mj-ea"/>
              </a:defRPr>
            </a:lvl1pPr>
          </a:lstStyle>
          <a:p>
            <a:r>
              <a:rPr lang="en-US" altLang="ko-KR"/>
              <a:t>PR-Curve</a:t>
            </a: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1BFA53-21D2-4CEF-4E2B-087D00AA4977}"/>
              </a:ext>
            </a:extLst>
          </p:cNvPr>
          <p:cNvSpPr txBox="1"/>
          <p:nvPr/>
        </p:nvSpPr>
        <p:spPr>
          <a:xfrm>
            <a:off x="15634216" y="3799865"/>
            <a:ext cx="25775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/>
                <a:latin typeface="+mj-ea"/>
                <a:ea typeface="+mj-ea"/>
              </a:defRPr>
            </a:lvl1pPr>
          </a:lstStyle>
          <a:p>
            <a:r>
              <a:rPr lang="ko-KR" altLang="en-US"/>
              <a:t>일정한 모양으로 감소</a:t>
            </a:r>
          </a:p>
        </p:txBody>
      </p:sp>
    </p:spTree>
    <p:extLst>
      <p:ext uri="{BB962C8B-B14F-4D97-AF65-F5344CB8AC3E}">
        <p14:creationId xmlns:p14="http://schemas.microsoft.com/office/powerpoint/2010/main" val="2185476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0" y="13440"/>
            <a:ext cx="18288000" cy="1575837"/>
            <a:chOff x="-77329" y="-253"/>
            <a:chExt cx="6186311" cy="123595"/>
          </a:xfrm>
        </p:grpSpPr>
        <p:sp>
          <p:nvSpPr>
            <p:cNvPr id="7" name="Freeform 7"/>
            <p:cNvSpPr/>
            <p:nvPr/>
          </p:nvSpPr>
          <p:spPr>
            <a:xfrm>
              <a:off x="-77329" y="-253"/>
              <a:ext cx="6186311" cy="123595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18245" y="723900"/>
            <a:ext cx="10592755" cy="44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ko-KR" altLang="en-US" sz="4400" spc="74">
                <a:solidFill>
                  <a:schemeClr val="bg1"/>
                </a:solidFill>
                <a:latin typeface="Poppins Medium"/>
              </a:rPr>
              <a:t>실험 방법</a:t>
            </a:r>
            <a:r>
              <a:rPr lang="en-US" altLang="ko-KR" sz="4400" spc="74">
                <a:solidFill>
                  <a:schemeClr val="bg1"/>
                </a:solidFill>
                <a:latin typeface="Poppins Medium"/>
              </a:rPr>
              <a:t>(3)</a:t>
            </a:r>
            <a:endParaRPr lang="en-US" sz="4400" spc="74">
              <a:solidFill>
                <a:schemeClr val="bg1"/>
              </a:solidFill>
              <a:latin typeface="Poppins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43353" y="530322"/>
            <a:ext cx="538253" cy="630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ko-Kore-KR" sz="4400" dirty="0">
                <a:solidFill>
                  <a:schemeClr val="bg1"/>
                </a:solidFill>
                <a:latin typeface="Poppins Medium"/>
              </a:rPr>
              <a:t>III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E007A3-7E22-30BA-B20C-32DBE3657127}"/>
              </a:ext>
            </a:extLst>
          </p:cNvPr>
          <p:cNvSpPr txBox="1"/>
          <p:nvPr/>
        </p:nvSpPr>
        <p:spPr>
          <a:xfrm>
            <a:off x="1118182" y="2594079"/>
            <a:ext cx="8603378" cy="15649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sz="1400">
                <a:solidFill>
                  <a:srgbClr val="0070C0"/>
                </a:solidFill>
                <a:latin typeface="+mn-ea"/>
              </a:defRPr>
            </a:lvl1pPr>
          </a:lstStyle>
          <a:p>
            <a:pPr>
              <a:lnSpc>
                <a:spcPct val="250000"/>
              </a:lnSpc>
            </a:pPr>
            <a:r>
              <a:rPr lang="en-US" altLang="ko-KR" sz="2100" b="1">
                <a:solidFill>
                  <a:schemeClr val="tx1"/>
                </a:solidFill>
              </a:rPr>
              <a:t>Google </a:t>
            </a:r>
            <a:r>
              <a:rPr lang="en-US" altLang="ko-KR" sz="2100" b="1" err="1">
                <a:solidFill>
                  <a:schemeClr val="tx1"/>
                </a:solidFill>
              </a:rPr>
              <a:t>Colab</a:t>
            </a:r>
            <a:r>
              <a:rPr lang="en-US" altLang="ko-KR" sz="2100" b="1">
                <a:solidFill>
                  <a:schemeClr val="tx1"/>
                </a:solidFill>
              </a:rPr>
              <a:t> Pro</a:t>
            </a:r>
          </a:p>
          <a:p>
            <a:pPr>
              <a:lnSpc>
                <a:spcPct val="250000"/>
              </a:lnSpc>
            </a:pPr>
            <a:r>
              <a:rPr lang="en-US" altLang="ko-KR" sz="2100" b="1">
                <a:solidFill>
                  <a:schemeClr val="tx1"/>
                </a:solidFill>
              </a:rPr>
              <a:t>GPU V100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00905E3-276B-4BDA-3F61-9FB2F1268690}"/>
              </a:ext>
            </a:extLst>
          </p:cNvPr>
          <p:cNvGrpSpPr/>
          <p:nvPr/>
        </p:nvGrpSpPr>
        <p:grpSpPr>
          <a:xfrm>
            <a:off x="618938" y="1951161"/>
            <a:ext cx="11115862" cy="642917"/>
            <a:chOff x="585967" y="1769704"/>
            <a:chExt cx="12227448" cy="642917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3EB8C8FD-C212-00A3-5BDE-8484796B934A}"/>
                </a:ext>
              </a:extLst>
            </p:cNvPr>
            <p:cNvGrpSpPr/>
            <p:nvPr/>
          </p:nvGrpSpPr>
          <p:grpSpPr>
            <a:xfrm>
              <a:off x="999218" y="1769704"/>
              <a:ext cx="11814197" cy="595356"/>
              <a:chOff x="578307" y="1244503"/>
              <a:chExt cx="11814197" cy="595356"/>
            </a:xfrm>
          </p:grpSpPr>
          <p:sp>
            <p:nvSpPr>
              <p:cNvPr id="51" name="TextBox 36">
                <a:extLst>
                  <a:ext uri="{FF2B5EF4-FFF2-40B4-BE49-F238E27FC236}">
                    <a16:creationId xmlns:a16="http://schemas.microsoft.com/office/drawing/2014/main" id="{F4BCDD51-256B-2397-01AB-706B8F9D306D}"/>
                  </a:ext>
                </a:extLst>
              </p:cNvPr>
              <p:cNvSpPr txBox="1"/>
              <p:nvPr/>
            </p:nvSpPr>
            <p:spPr>
              <a:xfrm>
                <a:off x="1261207" y="1244503"/>
                <a:ext cx="11131297" cy="5953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1pPr>
                <a:lvl2pPr marL="494297" indent="3457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2pPr>
                <a:lvl3pPr marL="990323" indent="5185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3pPr>
                <a:lvl4pPr marL="1486348" indent="6913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4pPr>
                <a:lvl5pPr marL="1980645" indent="1037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5pPr>
                <a:lvl6pPr marL="2488768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6pPr>
                <a:lvl7pPr marL="2986522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7pPr>
                <a:lvl8pPr marL="3484275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8pPr>
                <a:lvl9pPr marL="3982029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9pPr>
              </a:lstStyle>
              <a:p>
                <a:pPr algn="just">
                  <a:lnSpc>
                    <a:spcPct val="160000"/>
                  </a:lnSpc>
                </a:pPr>
                <a:r>
                  <a:rPr lang="ko-KR" altLang="en-US" sz="2800" b="1">
                    <a:latin typeface="+mj-ea"/>
                    <a:ea typeface="+mj-ea"/>
                  </a:rPr>
                  <a:t>실험 환경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3E26A4D-B754-790D-0411-2E61CB03BCEB}"/>
                  </a:ext>
                </a:extLst>
              </p:cNvPr>
              <p:cNvSpPr txBox="1"/>
              <p:nvPr/>
            </p:nvSpPr>
            <p:spPr>
              <a:xfrm>
                <a:off x="578307" y="1441785"/>
                <a:ext cx="471535" cy="307776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000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sz="2000" b="1" spc="-8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9" name="사각형: 둥근 위쪽 모서리 24">
              <a:extLst>
                <a:ext uri="{FF2B5EF4-FFF2-40B4-BE49-F238E27FC236}">
                  <a16:creationId xmlns:a16="http://schemas.microsoft.com/office/drawing/2014/main" id="{23B497FC-142A-0913-972C-9ADB045B74BA}"/>
                </a:ext>
              </a:extLst>
            </p:cNvPr>
            <p:cNvSpPr/>
            <p:nvPr/>
          </p:nvSpPr>
          <p:spPr>
            <a:xfrm rot="5400000">
              <a:off x="816758" y="1676631"/>
              <a:ext cx="505199" cy="96678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C59A"/>
            </a:solidFill>
            <a:ln w="12700">
              <a:gradFill>
                <a:gsLst>
                  <a:gs pos="9000">
                    <a:schemeClr val="bg1"/>
                  </a:gs>
                  <a:gs pos="92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1"/>
              <a:endParaRPr lang="ko-KR" altLang="en-US" b="1">
                <a:highlight>
                  <a:srgbClr val="00C59A"/>
                </a:highlight>
                <a:latin typeface="맑은 고딕" panose="020B0503020000020004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079FF74-023F-E416-9FB6-FD9A96897074}"/>
                </a:ext>
              </a:extLst>
            </p:cNvPr>
            <p:cNvSpPr txBox="1"/>
            <p:nvPr/>
          </p:nvSpPr>
          <p:spPr>
            <a:xfrm>
              <a:off x="821729" y="1964269"/>
              <a:ext cx="471535" cy="36933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2400" b="1" spc="-8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</a:t>
              </a:r>
              <a:endParaRPr kumimoji="1" lang="ko-KR" altLang="en-US" sz="2400" b="1" spc="-80">
                <a:ln w="127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DFCBE25-834D-A835-359E-D1B402C80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556128"/>
              </p:ext>
            </p:extLst>
          </p:nvPr>
        </p:nvGraphicFramePr>
        <p:xfrm>
          <a:off x="1218245" y="4533900"/>
          <a:ext cx="13411200" cy="4160682"/>
        </p:xfrm>
        <a:graphic>
          <a:graphicData uri="http://schemas.openxmlformats.org/drawingml/2006/table">
            <a:tbl>
              <a:tblPr/>
              <a:tblGrid>
                <a:gridCol w="6705600">
                  <a:extLst>
                    <a:ext uri="{9D8B030D-6E8A-4147-A177-3AD203B41FA5}">
                      <a16:colId xmlns:a16="http://schemas.microsoft.com/office/drawing/2014/main" val="3284210661"/>
                    </a:ext>
                  </a:extLst>
                </a:gridCol>
                <a:gridCol w="6705600">
                  <a:extLst>
                    <a:ext uri="{9D8B030D-6E8A-4147-A177-3AD203B41FA5}">
                      <a16:colId xmlns:a16="http://schemas.microsoft.com/office/drawing/2014/main" val="3838811799"/>
                    </a:ext>
                  </a:extLst>
                </a:gridCol>
              </a:tblGrid>
              <a:tr h="693447">
                <a:tc>
                  <a:txBody>
                    <a:bodyPr/>
                    <a:lstStyle/>
                    <a:p>
                      <a:pPr algn="ctr"/>
                      <a:r>
                        <a:rPr lang="en" b="0" i="0" dirty="0" err="1">
                          <a:effectLst/>
                          <a:latin typeface="Malgun Gothic" panose="020B0503020000020004" pitchFamily="34" charset="-127"/>
                        </a:rPr>
                        <a:t>learning_rate</a:t>
                      </a:r>
                      <a:endParaRPr lang="en" b="0" i="0" dirty="0"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0" i="0" dirty="0">
                          <a:effectLst/>
                          <a:latin typeface="Malgun Gothic" panose="020B0503020000020004" pitchFamily="34" charset="-127"/>
                        </a:rPr>
                        <a:t>optimizer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125944"/>
                  </a:ext>
                </a:extLst>
              </a:tr>
              <a:tr h="69344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0.01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0" i="0" dirty="0">
                          <a:effectLst/>
                          <a:latin typeface="Malgun Gothic" panose="020B0503020000020004" pitchFamily="34" charset="-127"/>
                        </a:rPr>
                        <a:t>SGD(</a:t>
                      </a:r>
                      <a:r>
                        <a:rPr lang="ko-KR" altLang="en-US" b="0" i="0" dirty="0">
                          <a:effectLst/>
                          <a:latin typeface="Malgun Gothic" panose="020B0503020000020004" pitchFamily="34" charset="-127"/>
                        </a:rPr>
                        <a:t>확률적 경사 </a:t>
                      </a:r>
                      <a:r>
                        <a:rPr lang="ko-KR" altLang="en-US" b="0" i="0" dirty="0" err="1">
                          <a:effectLst/>
                          <a:latin typeface="Malgun Gothic" panose="020B0503020000020004" pitchFamily="34" charset="-127"/>
                        </a:rPr>
                        <a:t>하강법</a:t>
                      </a:r>
                      <a:r>
                        <a:rPr lang="en-US" altLang="ko-KR" b="0" i="0" dirty="0">
                          <a:effectLst/>
                          <a:latin typeface="Malgun Gothic" panose="020B0503020000020004" pitchFamily="34" charset="-127"/>
                        </a:rPr>
                        <a:t>)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530581"/>
                  </a:ext>
                </a:extLst>
              </a:tr>
              <a:tr h="693447">
                <a:tc>
                  <a:txBody>
                    <a:bodyPr/>
                    <a:lstStyle/>
                    <a:p>
                      <a:pPr algn="ctr"/>
                      <a:r>
                        <a:rPr lang="en" b="0" i="0" dirty="0" err="1">
                          <a:effectLst/>
                          <a:latin typeface="Malgun Gothic" panose="020B0503020000020004" pitchFamily="34" charset="-127"/>
                        </a:rPr>
                        <a:t>weight_decay</a:t>
                      </a:r>
                      <a:endParaRPr lang="en" b="0" i="0" dirty="0"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0" i="0" dirty="0">
                          <a:effectLst/>
                          <a:latin typeface="Malgun Gothic" panose="020B0503020000020004" pitchFamily="34" charset="-127"/>
                        </a:rPr>
                        <a:t>momentum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5626350"/>
                  </a:ext>
                </a:extLst>
              </a:tr>
              <a:tr h="69344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0.0005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0.937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3619924"/>
                  </a:ext>
                </a:extLst>
              </a:tr>
              <a:tr h="693447">
                <a:tc>
                  <a:txBody>
                    <a:bodyPr/>
                    <a:lstStyle/>
                    <a:p>
                      <a:pPr algn="ctr"/>
                      <a:r>
                        <a:rPr lang="en" b="0" i="0" dirty="0" err="1">
                          <a:effectLst/>
                          <a:latin typeface="Malgun Gothic" panose="020B0503020000020004" pitchFamily="34" charset="-127"/>
                        </a:rPr>
                        <a:t>batch_size</a:t>
                      </a:r>
                      <a:endParaRPr lang="en" b="0" i="0" dirty="0"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0" i="0" dirty="0">
                          <a:effectLst/>
                          <a:latin typeface="Malgun Gothic" panose="020B0503020000020004" pitchFamily="34" charset="-127"/>
                        </a:rPr>
                        <a:t>Epoch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9989461"/>
                  </a:ext>
                </a:extLst>
              </a:tr>
              <a:tr h="69344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10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20, 40, 60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84211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80183315-721C-C394-0BA6-6DA7BC1BDEA6}"/>
              </a:ext>
            </a:extLst>
          </p:cNvPr>
          <p:cNvSpPr txBox="1"/>
          <p:nvPr/>
        </p:nvSpPr>
        <p:spPr>
          <a:xfrm>
            <a:off x="5250784" y="9012641"/>
            <a:ext cx="53461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/>
                <a:latin typeface="+mj-ea"/>
                <a:ea typeface="+mj-ea"/>
              </a:defRPr>
            </a:lvl1pPr>
          </a:lstStyle>
          <a:p>
            <a:r>
              <a:rPr lang="en-US" altLang="ko-KR"/>
              <a:t>- </a:t>
            </a:r>
            <a:r>
              <a:rPr lang="ko-KR" altLang="en-US" err="1"/>
              <a:t>하이퍼</a:t>
            </a:r>
            <a:r>
              <a:rPr lang="ko-KR" altLang="en-US"/>
              <a:t> 파라미터</a:t>
            </a:r>
          </a:p>
        </p:txBody>
      </p:sp>
    </p:spTree>
    <p:extLst>
      <p:ext uri="{BB962C8B-B14F-4D97-AF65-F5344CB8AC3E}">
        <p14:creationId xmlns:p14="http://schemas.microsoft.com/office/powerpoint/2010/main" val="3203836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0" y="13440"/>
            <a:ext cx="18288000" cy="1575837"/>
            <a:chOff x="-77329" y="-253"/>
            <a:chExt cx="6186311" cy="123595"/>
          </a:xfrm>
        </p:grpSpPr>
        <p:sp>
          <p:nvSpPr>
            <p:cNvPr id="7" name="Freeform 7"/>
            <p:cNvSpPr/>
            <p:nvPr/>
          </p:nvSpPr>
          <p:spPr>
            <a:xfrm>
              <a:off x="-77329" y="-253"/>
              <a:ext cx="6186311" cy="123595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18245" y="723900"/>
            <a:ext cx="10592755" cy="44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ko-KR" altLang="en-US" sz="4400" spc="74">
                <a:solidFill>
                  <a:schemeClr val="bg1"/>
                </a:solidFill>
                <a:latin typeface="Poppins Medium"/>
              </a:rPr>
              <a:t>학습 및 성능평가</a:t>
            </a:r>
            <a:r>
              <a:rPr lang="en-US" altLang="ko-KR" sz="4400" spc="74">
                <a:solidFill>
                  <a:schemeClr val="bg1"/>
                </a:solidFill>
                <a:latin typeface="Poppins Medium"/>
              </a:rPr>
              <a:t> (1)</a:t>
            </a:r>
            <a:endParaRPr lang="en-US" sz="4400" spc="74">
              <a:solidFill>
                <a:schemeClr val="bg1"/>
              </a:solidFill>
              <a:latin typeface="Poppins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43353" y="530322"/>
            <a:ext cx="538253" cy="630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ko-Kore-KR" sz="4400" dirty="0">
                <a:solidFill>
                  <a:schemeClr val="bg1"/>
                </a:solidFill>
                <a:latin typeface="Poppins Medium"/>
              </a:rPr>
              <a:t>III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00905E3-276B-4BDA-3F61-9FB2F1268690}"/>
              </a:ext>
            </a:extLst>
          </p:cNvPr>
          <p:cNvGrpSpPr/>
          <p:nvPr/>
        </p:nvGrpSpPr>
        <p:grpSpPr>
          <a:xfrm>
            <a:off x="618938" y="1741131"/>
            <a:ext cx="11115862" cy="642917"/>
            <a:chOff x="585967" y="1769704"/>
            <a:chExt cx="12227448" cy="642917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3EB8C8FD-C212-00A3-5BDE-8484796B934A}"/>
                </a:ext>
              </a:extLst>
            </p:cNvPr>
            <p:cNvGrpSpPr/>
            <p:nvPr/>
          </p:nvGrpSpPr>
          <p:grpSpPr>
            <a:xfrm>
              <a:off x="999218" y="1769704"/>
              <a:ext cx="11814197" cy="595356"/>
              <a:chOff x="578307" y="1244503"/>
              <a:chExt cx="11814197" cy="595356"/>
            </a:xfrm>
          </p:grpSpPr>
          <p:sp>
            <p:nvSpPr>
              <p:cNvPr id="51" name="TextBox 36">
                <a:extLst>
                  <a:ext uri="{FF2B5EF4-FFF2-40B4-BE49-F238E27FC236}">
                    <a16:creationId xmlns:a16="http://schemas.microsoft.com/office/drawing/2014/main" id="{F4BCDD51-256B-2397-01AB-706B8F9D306D}"/>
                  </a:ext>
                </a:extLst>
              </p:cNvPr>
              <p:cNvSpPr txBox="1"/>
              <p:nvPr/>
            </p:nvSpPr>
            <p:spPr>
              <a:xfrm>
                <a:off x="1261207" y="1244503"/>
                <a:ext cx="11131297" cy="5953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1pPr>
                <a:lvl2pPr marL="494297" indent="3457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2pPr>
                <a:lvl3pPr marL="990323" indent="5185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3pPr>
                <a:lvl4pPr marL="1486348" indent="6913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4pPr>
                <a:lvl5pPr marL="1980645" indent="1037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5pPr>
                <a:lvl6pPr marL="2488768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6pPr>
                <a:lvl7pPr marL="2986522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7pPr>
                <a:lvl8pPr marL="3484275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8pPr>
                <a:lvl9pPr marL="3982029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9pPr>
              </a:lstStyle>
              <a:p>
                <a:pPr algn="just">
                  <a:lnSpc>
                    <a:spcPct val="160000"/>
                  </a:lnSpc>
                </a:pPr>
                <a:r>
                  <a:rPr lang="en-US" altLang="ko-KR" sz="2800" b="1">
                    <a:latin typeface="+mj-ea"/>
                    <a:ea typeface="+mj-ea"/>
                  </a:rPr>
                  <a:t>Yolo v5 </a:t>
                </a:r>
                <a:r>
                  <a:rPr lang="ko-KR" altLang="en-US" sz="2800" b="1">
                    <a:latin typeface="+mj-ea"/>
                    <a:ea typeface="+mj-ea"/>
                  </a:rPr>
                  <a:t>학습 및 성능평가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3E26A4D-B754-790D-0411-2E61CB03BCEB}"/>
                  </a:ext>
                </a:extLst>
              </p:cNvPr>
              <p:cNvSpPr txBox="1"/>
              <p:nvPr/>
            </p:nvSpPr>
            <p:spPr>
              <a:xfrm>
                <a:off x="578307" y="1441785"/>
                <a:ext cx="471535" cy="307776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000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sz="2000" b="1" spc="-8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9" name="사각형: 둥근 위쪽 모서리 24">
              <a:extLst>
                <a:ext uri="{FF2B5EF4-FFF2-40B4-BE49-F238E27FC236}">
                  <a16:creationId xmlns:a16="http://schemas.microsoft.com/office/drawing/2014/main" id="{23B497FC-142A-0913-972C-9ADB045B74BA}"/>
                </a:ext>
              </a:extLst>
            </p:cNvPr>
            <p:cNvSpPr/>
            <p:nvPr/>
          </p:nvSpPr>
          <p:spPr>
            <a:xfrm rot="5400000">
              <a:off x="816758" y="1676631"/>
              <a:ext cx="505199" cy="96678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C59A"/>
            </a:solidFill>
            <a:ln w="12700">
              <a:gradFill>
                <a:gsLst>
                  <a:gs pos="9000">
                    <a:schemeClr val="bg1"/>
                  </a:gs>
                  <a:gs pos="92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1"/>
              <a:endParaRPr lang="ko-KR" altLang="en-US" b="1">
                <a:highlight>
                  <a:srgbClr val="00C59A"/>
                </a:highlight>
                <a:latin typeface="맑은 고딕" panose="020B0503020000020004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079FF74-023F-E416-9FB6-FD9A96897074}"/>
                </a:ext>
              </a:extLst>
            </p:cNvPr>
            <p:cNvSpPr txBox="1"/>
            <p:nvPr/>
          </p:nvSpPr>
          <p:spPr>
            <a:xfrm>
              <a:off x="821729" y="1964269"/>
              <a:ext cx="471535" cy="36933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2400" b="1" spc="-8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</a:t>
              </a:r>
              <a:endParaRPr kumimoji="1" lang="ko-KR" altLang="en-US" sz="2400" b="1" spc="-80">
                <a:ln w="127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56370C9-1407-2011-E55C-853E0783BE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816531"/>
              </p:ext>
            </p:extLst>
          </p:nvPr>
        </p:nvGraphicFramePr>
        <p:xfrm>
          <a:off x="1615439" y="3004699"/>
          <a:ext cx="9277530" cy="1851960"/>
        </p:xfrm>
        <a:graphic>
          <a:graphicData uri="http://schemas.openxmlformats.org/drawingml/2006/table">
            <a:tbl>
              <a:tblPr/>
              <a:tblGrid>
                <a:gridCol w="1855506">
                  <a:extLst>
                    <a:ext uri="{9D8B030D-6E8A-4147-A177-3AD203B41FA5}">
                      <a16:colId xmlns:a16="http://schemas.microsoft.com/office/drawing/2014/main" val="3643660814"/>
                    </a:ext>
                  </a:extLst>
                </a:gridCol>
                <a:gridCol w="1855506">
                  <a:extLst>
                    <a:ext uri="{9D8B030D-6E8A-4147-A177-3AD203B41FA5}">
                      <a16:colId xmlns:a16="http://schemas.microsoft.com/office/drawing/2014/main" val="2542181107"/>
                    </a:ext>
                  </a:extLst>
                </a:gridCol>
                <a:gridCol w="1855506">
                  <a:extLst>
                    <a:ext uri="{9D8B030D-6E8A-4147-A177-3AD203B41FA5}">
                      <a16:colId xmlns:a16="http://schemas.microsoft.com/office/drawing/2014/main" val="2257728688"/>
                    </a:ext>
                  </a:extLst>
                </a:gridCol>
                <a:gridCol w="1855506">
                  <a:extLst>
                    <a:ext uri="{9D8B030D-6E8A-4147-A177-3AD203B41FA5}">
                      <a16:colId xmlns:a16="http://schemas.microsoft.com/office/drawing/2014/main" val="1633134330"/>
                    </a:ext>
                  </a:extLst>
                </a:gridCol>
                <a:gridCol w="1855506">
                  <a:extLst>
                    <a:ext uri="{9D8B030D-6E8A-4147-A177-3AD203B41FA5}">
                      <a16:colId xmlns:a16="http://schemas.microsoft.com/office/drawing/2014/main" val="3049847019"/>
                    </a:ext>
                  </a:extLst>
                </a:gridCol>
              </a:tblGrid>
              <a:tr h="462990">
                <a:tc>
                  <a:txBody>
                    <a:bodyPr/>
                    <a:lstStyle/>
                    <a:p>
                      <a:pPr algn="ctr"/>
                      <a:r>
                        <a:rPr lang="en" b="0" i="0" dirty="0">
                          <a:effectLst/>
                          <a:latin typeface="Malgun Gothic" panose="020B0503020000020004" pitchFamily="34" charset="-127"/>
                        </a:rPr>
                        <a:t>Epoch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0" i="0" dirty="0">
                          <a:effectLst/>
                          <a:latin typeface="Malgun Gothic" panose="020B0503020000020004" pitchFamily="34" charset="-127"/>
                        </a:rPr>
                        <a:t>coffee AP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0" i="0" dirty="0">
                          <a:effectLst/>
                          <a:latin typeface="Malgun Gothic" panose="020B0503020000020004" pitchFamily="34" charset="-127"/>
                        </a:rPr>
                        <a:t>kimchi AP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0" i="0" dirty="0">
                          <a:effectLst/>
                          <a:latin typeface="Malgun Gothic" panose="020B0503020000020004" pitchFamily="34" charset="-127"/>
                        </a:rPr>
                        <a:t>ink AP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0" i="0" dirty="0" err="1">
                          <a:effectLst/>
                          <a:latin typeface="Malgun Gothic" panose="020B0503020000020004" pitchFamily="34" charset="-127"/>
                        </a:rPr>
                        <a:t>mAP</a:t>
                      </a:r>
                      <a:endParaRPr lang="en" b="0" i="0" dirty="0"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944403"/>
                  </a:ext>
                </a:extLst>
              </a:tr>
              <a:tr h="46299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20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82.78%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90.91%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83.33%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85.67%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3418554"/>
                  </a:ext>
                </a:extLst>
              </a:tr>
              <a:tr h="46299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40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70.94%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90.91%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90.38%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84.08%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2706750"/>
                  </a:ext>
                </a:extLst>
              </a:tr>
              <a:tr h="46299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solidFill>
                            <a:srgbClr val="FF0000"/>
                          </a:solidFill>
                          <a:effectLst/>
                          <a:latin typeface="Malgun Gothic" panose="020B0503020000020004" pitchFamily="34" charset="-127"/>
                        </a:rPr>
                        <a:t>60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solidFill>
                            <a:srgbClr val="FF0000"/>
                          </a:solidFill>
                          <a:effectLst/>
                          <a:latin typeface="Malgun Gothic" panose="020B0503020000020004" pitchFamily="34" charset="-127"/>
                        </a:rPr>
                        <a:t>86.84%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solidFill>
                            <a:srgbClr val="FF0000"/>
                          </a:solidFill>
                          <a:effectLst/>
                          <a:latin typeface="Malgun Gothic" panose="020B0503020000020004" pitchFamily="34" charset="-127"/>
                        </a:rPr>
                        <a:t>90.91%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solidFill>
                            <a:srgbClr val="FF0000"/>
                          </a:solidFill>
                          <a:effectLst/>
                          <a:latin typeface="Malgun Gothic" panose="020B0503020000020004" pitchFamily="34" charset="-127"/>
                        </a:rPr>
                        <a:t>90.38%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solidFill>
                            <a:srgbClr val="FF0000"/>
                          </a:solidFill>
                          <a:effectLst/>
                          <a:latin typeface="Malgun Gothic" panose="020B0503020000020004" pitchFamily="34" charset="-127"/>
                        </a:rPr>
                        <a:t>89.38%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81157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C2827E0-38BC-DD82-277C-76E4DCF1D915}"/>
              </a:ext>
            </a:extLst>
          </p:cNvPr>
          <p:cNvSpPr txBox="1"/>
          <p:nvPr/>
        </p:nvSpPr>
        <p:spPr>
          <a:xfrm>
            <a:off x="1497830" y="2488341"/>
            <a:ext cx="25755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/>
                <a:latin typeface="+mj-ea"/>
                <a:ea typeface="+mj-ea"/>
              </a:defRPr>
            </a:lvl1pPr>
          </a:lstStyle>
          <a:p>
            <a:r>
              <a:rPr lang="en-US" altLang="ko-KR" sz="2000"/>
              <a:t>- n </a:t>
            </a:r>
            <a:r>
              <a:rPr lang="ko-KR" altLang="en-US" sz="2000"/>
              <a:t>모델 성능 평가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54518B5-8880-BB90-EE51-9C039EE0C9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611236"/>
              </p:ext>
            </p:extLst>
          </p:nvPr>
        </p:nvGraphicFramePr>
        <p:xfrm>
          <a:off x="1615439" y="5644978"/>
          <a:ext cx="9277530" cy="1851960"/>
        </p:xfrm>
        <a:graphic>
          <a:graphicData uri="http://schemas.openxmlformats.org/drawingml/2006/table">
            <a:tbl>
              <a:tblPr/>
              <a:tblGrid>
                <a:gridCol w="1855506">
                  <a:extLst>
                    <a:ext uri="{9D8B030D-6E8A-4147-A177-3AD203B41FA5}">
                      <a16:colId xmlns:a16="http://schemas.microsoft.com/office/drawing/2014/main" val="4049598338"/>
                    </a:ext>
                  </a:extLst>
                </a:gridCol>
                <a:gridCol w="1855506">
                  <a:extLst>
                    <a:ext uri="{9D8B030D-6E8A-4147-A177-3AD203B41FA5}">
                      <a16:colId xmlns:a16="http://schemas.microsoft.com/office/drawing/2014/main" val="374449445"/>
                    </a:ext>
                  </a:extLst>
                </a:gridCol>
                <a:gridCol w="1855506">
                  <a:extLst>
                    <a:ext uri="{9D8B030D-6E8A-4147-A177-3AD203B41FA5}">
                      <a16:colId xmlns:a16="http://schemas.microsoft.com/office/drawing/2014/main" val="1820993889"/>
                    </a:ext>
                  </a:extLst>
                </a:gridCol>
                <a:gridCol w="1855506">
                  <a:extLst>
                    <a:ext uri="{9D8B030D-6E8A-4147-A177-3AD203B41FA5}">
                      <a16:colId xmlns:a16="http://schemas.microsoft.com/office/drawing/2014/main" val="8949584"/>
                    </a:ext>
                  </a:extLst>
                </a:gridCol>
                <a:gridCol w="1855506">
                  <a:extLst>
                    <a:ext uri="{9D8B030D-6E8A-4147-A177-3AD203B41FA5}">
                      <a16:colId xmlns:a16="http://schemas.microsoft.com/office/drawing/2014/main" val="2574080413"/>
                    </a:ext>
                  </a:extLst>
                </a:gridCol>
              </a:tblGrid>
              <a:tr h="462990">
                <a:tc>
                  <a:txBody>
                    <a:bodyPr/>
                    <a:lstStyle/>
                    <a:p>
                      <a:pPr algn="ctr"/>
                      <a:r>
                        <a:rPr lang="en" b="0" i="0" dirty="0">
                          <a:effectLst/>
                          <a:latin typeface="Malgun Gothic" panose="020B0503020000020004" pitchFamily="34" charset="-127"/>
                        </a:rPr>
                        <a:t>Epoch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0" i="0" dirty="0">
                          <a:effectLst/>
                          <a:latin typeface="Malgun Gothic" panose="020B0503020000020004" pitchFamily="34" charset="-127"/>
                        </a:rPr>
                        <a:t>coffee AP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0" i="0" dirty="0">
                          <a:effectLst/>
                          <a:latin typeface="Malgun Gothic" panose="020B0503020000020004" pitchFamily="34" charset="-127"/>
                        </a:rPr>
                        <a:t>kimchi AP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0" i="0" dirty="0">
                          <a:effectLst/>
                          <a:latin typeface="Malgun Gothic" panose="020B0503020000020004" pitchFamily="34" charset="-127"/>
                        </a:rPr>
                        <a:t>ink AP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0" i="0" dirty="0" err="1">
                          <a:effectLst/>
                          <a:latin typeface="Malgun Gothic" panose="020B0503020000020004" pitchFamily="34" charset="-127"/>
                        </a:rPr>
                        <a:t>mAP</a:t>
                      </a:r>
                      <a:endParaRPr lang="en" b="0" i="0" dirty="0"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063490"/>
                  </a:ext>
                </a:extLst>
              </a:tr>
              <a:tr h="46299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20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86.84%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90.91%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90.38%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89.38%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2371741"/>
                  </a:ext>
                </a:extLst>
              </a:tr>
              <a:tr h="46299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solidFill>
                            <a:srgbClr val="FF0000"/>
                          </a:solidFill>
                          <a:effectLst/>
                          <a:latin typeface="Malgun Gothic" panose="020B0503020000020004" pitchFamily="34" charset="-127"/>
                        </a:rPr>
                        <a:t>40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solidFill>
                            <a:srgbClr val="FF0000"/>
                          </a:solidFill>
                          <a:effectLst/>
                          <a:latin typeface="Malgun Gothic" panose="020B0503020000020004" pitchFamily="34" charset="-127"/>
                        </a:rPr>
                        <a:t>93.25%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solidFill>
                            <a:srgbClr val="FF0000"/>
                          </a:solidFill>
                          <a:effectLst/>
                          <a:latin typeface="Malgun Gothic" panose="020B0503020000020004" pitchFamily="34" charset="-127"/>
                        </a:rPr>
                        <a:t>90.91%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solidFill>
                            <a:srgbClr val="FF0000"/>
                          </a:solidFill>
                          <a:effectLst/>
                          <a:latin typeface="Malgun Gothic" panose="020B0503020000020004" pitchFamily="34" charset="-127"/>
                        </a:rPr>
                        <a:t>89.88%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solidFill>
                            <a:srgbClr val="FF0000"/>
                          </a:solidFill>
                          <a:effectLst/>
                          <a:latin typeface="Malgun Gothic" panose="020B0503020000020004" pitchFamily="34" charset="-127"/>
                        </a:rPr>
                        <a:t>91.35%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694895"/>
                  </a:ext>
                </a:extLst>
              </a:tr>
              <a:tr h="46299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60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78.24%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90.91%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90.97%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86.71%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469221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1F7263B-2207-7BEE-2B30-CD70CDD772AE}"/>
              </a:ext>
            </a:extLst>
          </p:cNvPr>
          <p:cNvSpPr txBox="1"/>
          <p:nvPr/>
        </p:nvSpPr>
        <p:spPr>
          <a:xfrm>
            <a:off x="1497830" y="5120290"/>
            <a:ext cx="25755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/>
                <a:latin typeface="+mj-ea"/>
                <a:ea typeface="+mj-ea"/>
              </a:defRPr>
            </a:lvl1pPr>
          </a:lstStyle>
          <a:p>
            <a:r>
              <a:rPr lang="en-US" altLang="ko-KR" sz="2000"/>
              <a:t>- m </a:t>
            </a:r>
            <a:r>
              <a:rPr lang="ko-KR" altLang="en-US" sz="2000"/>
              <a:t>모델 성능 평가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540EE05-440A-4D5A-96EE-EE77FE7C05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799570"/>
              </p:ext>
            </p:extLst>
          </p:nvPr>
        </p:nvGraphicFramePr>
        <p:xfrm>
          <a:off x="1615438" y="8260667"/>
          <a:ext cx="9277530" cy="1727692"/>
        </p:xfrm>
        <a:graphic>
          <a:graphicData uri="http://schemas.openxmlformats.org/drawingml/2006/table">
            <a:tbl>
              <a:tblPr/>
              <a:tblGrid>
                <a:gridCol w="1855506">
                  <a:extLst>
                    <a:ext uri="{9D8B030D-6E8A-4147-A177-3AD203B41FA5}">
                      <a16:colId xmlns:a16="http://schemas.microsoft.com/office/drawing/2014/main" val="1347651589"/>
                    </a:ext>
                  </a:extLst>
                </a:gridCol>
                <a:gridCol w="1855506">
                  <a:extLst>
                    <a:ext uri="{9D8B030D-6E8A-4147-A177-3AD203B41FA5}">
                      <a16:colId xmlns:a16="http://schemas.microsoft.com/office/drawing/2014/main" val="357897570"/>
                    </a:ext>
                  </a:extLst>
                </a:gridCol>
                <a:gridCol w="1855506">
                  <a:extLst>
                    <a:ext uri="{9D8B030D-6E8A-4147-A177-3AD203B41FA5}">
                      <a16:colId xmlns:a16="http://schemas.microsoft.com/office/drawing/2014/main" val="1970600706"/>
                    </a:ext>
                  </a:extLst>
                </a:gridCol>
                <a:gridCol w="1855506">
                  <a:extLst>
                    <a:ext uri="{9D8B030D-6E8A-4147-A177-3AD203B41FA5}">
                      <a16:colId xmlns:a16="http://schemas.microsoft.com/office/drawing/2014/main" val="4175709791"/>
                    </a:ext>
                  </a:extLst>
                </a:gridCol>
                <a:gridCol w="1855506">
                  <a:extLst>
                    <a:ext uri="{9D8B030D-6E8A-4147-A177-3AD203B41FA5}">
                      <a16:colId xmlns:a16="http://schemas.microsoft.com/office/drawing/2014/main" val="3354696814"/>
                    </a:ext>
                  </a:extLst>
                </a:gridCol>
              </a:tblGrid>
              <a:tr h="431923">
                <a:tc>
                  <a:txBody>
                    <a:bodyPr/>
                    <a:lstStyle/>
                    <a:p>
                      <a:pPr algn="ctr"/>
                      <a:r>
                        <a:rPr lang="en" b="0" i="0" dirty="0">
                          <a:effectLst/>
                          <a:latin typeface="Malgun Gothic" panose="020B0503020000020004" pitchFamily="34" charset="-127"/>
                        </a:rPr>
                        <a:t>Epoch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0" i="0" dirty="0">
                          <a:effectLst/>
                          <a:latin typeface="Malgun Gothic" panose="020B0503020000020004" pitchFamily="34" charset="-127"/>
                        </a:rPr>
                        <a:t>coffee AP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0" i="0" dirty="0">
                          <a:effectLst/>
                          <a:latin typeface="Malgun Gothic" panose="020B0503020000020004" pitchFamily="34" charset="-127"/>
                        </a:rPr>
                        <a:t>kimchi AP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0" i="0" dirty="0">
                          <a:effectLst/>
                          <a:latin typeface="Malgun Gothic" panose="020B0503020000020004" pitchFamily="34" charset="-127"/>
                        </a:rPr>
                        <a:t>ink AP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0" i="0" dirty="0" err="1">
                          <a:effectLst/>
                          <a:latin typeface="Malgun Gothic" panose="020B0503020000020004" pitchFamily="34" charset="-127"/>
                        </a:rPr>
                        <a:t>mAP</a:t>
                      </a:r>
                      <a:endParaRPr lang="en" b="0" i="0" dirty="0"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832055"/>
                  </a:ext>
                </a:extLst>
              </a:tr>
              <a:tr h="43192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20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79.71%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90.91%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90.97%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87.20%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1511228"/>
                  </a:ext>
                </a:extLst>
              </a:tr>
              <a:tr h="43192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solidFill>
                            <a:srgbClr val="FF0000"/>
                          </a:solidFill>
                          <a:effectLst/>
                          <a:latin typeface="Malgun Gothic" panose="020B0503020000020004" pitchFamily="34" charset="-127"/>
                        </a:rPr>
                        <a:t>40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solidFill>
                            <a:srgbClr val="FF0000"/>
                          </a:solidFill>
                          <a:effectLst/>
                          <a:latin typeface="Malgun Gothic" panose="020B0503020000020004" pitchFamily="34" charset="-127"/>
                        </a:rPr>
                        <a:t>89.74%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solidFill>
                            <a:srgbClr val="FF0000"/>
                          </a:solidFill>
                          <a:effectLst/>
                          <a:latin typeface="Malgun Gothic" panose="020B0503020000020004" pitchFamily="34" charset="-127"/>
                        </a:rPr>
                        <a:t>90.91%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solidFill>
                            <a:srgbClr val="FF0000"/>
                          </a:solidFill>
                          <a:effectLst/>
                          <a:latin typeface="Malgun Gothic" panose="020B0503020000020004" pitchFamily="34" charset="-127"/>
                        </a:rPr>
                        <a:t>90.97%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solidFill>
                            <a:srgbClr val="FF0000"/>
                          </a:solidFill>
                          <a:effectLst/>
                          <a:latin typeface="Malgun Gothic" panose="020B0503020000020004" pitchFamily="34" charset="-127"/>
                        </a:rPr>
                        <a:t>90.54%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831187"/>
                  </a:ext>
                </a:extLst>
              </a:tr>
              <a:tr h="43192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60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88.42%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90.91%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82.58%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87.30%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342372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9528F60-0D9E-2919-F2BC-126D0118D2EB}"/>
              </a:ext>
            </a:extLst>
          </p:cNvPr>
          <p:cNvSpPr txBox="1"/>
          <p:nvPr/>
        </p:nvSpPr>
        <p:spPr>
          <a:xfrm>
            <a:off x="1497830" y="7729435"/>
            <a:ext cx="25755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/>
                <a:latin typeface="+mj-ea"/>
                <a:ea typeface="+mj-ea"/>
              </a:defRPr>
            </a:lvl1pPr>
          </a:lstStyle>
          <a:p>
            <a:r>
              <a:rPr lang="en-US" altLang="ko-KR" sz="2000"/>
              <a:t>- x </a:t>
            </a:r>
            <a:r>
              <a:rPr lang="ko-KR" altLang="en-US" sz="2000"/>
              <a:t>모델 성능 평가</a:t>
            </a:r>
          </a:p>
        </p:txBody>
      </p:sp>
    </p:spTree>
    <p:extLst>
      <p:ext uri="{BB962C8B-B14F-4D97-AF65-F5344CB8AC3E}">
        <p14:creationId xmlns:p14="http://schemas.microsoft.com/office/powerpoint/2010/main" val="2029062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0" y="13440"/>
            <a:ext cx="18288000" cy="1575837"/>
            <a:chOff x="-77329" y="-253"/>
            <a:chExt cx="6186311" cy="123595"/>
          </a:xfrm>
        </p:grpSpPr>
        <p:sp>
          <p:nvSpPr>
            <p:cNvPr id="7" name="Freeform 7"/>
            <p:cNvSpPr/>
            <p:nvPr/>
          </p:nvSpPr>
          <p:spPr>
            <a:xfrm>
              <a:off x="-77329" y="-253"/>
              <a:ext cx="6186311" cy="123595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18245" y="723900"/>
            <a:ext cx="10592755" cy="44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ko-KR" altLang="en-US" sz="4400" spc="74">
                <a:solidFill>
                  <a:schemeClr val="bg1"/>
                </a:solidFill>
                <a:latin typeface="Poppins Medium"/>
              </a:rPr>
              <a:t>학습 및 성능평가</a:t>
            </a:r>
            <a:r>
              <a:rPr lang="en-US" altLang="ko-KR" sz="4400" spc="74">
                <a:solidFill>
                  <a:schemeClr val="bg1"/>
                </a:solidFill>
                <a:latin typeface="Poppins Medium"/>
              </a:rPr>
              <a:t> (2)</a:t>
            </a:r>
            <a:endParaRPr lang="en-US" sz="4400" spc="74">
              <a:solidFill>
                <a:schemeClr val="bg1"/>
              </a:solidFill>
              <a:latin typeface="Poppins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43353" y="530322"/>
            <a:ext cx="538253" cy="630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ko-Kore-KR" sz="4400" dirty="0">
                <a:solidFill>
                  <a:schemeClr val="bg1"/>
                </a:solidFill>
                <a:latin typeface="Poppins Medium"/>
              </a:rPr>
              <a:t>III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00905E3-276B-4BDA-3F61-9FB2F1268690}"/>
              </a:ext>
            </a:extLst>
          </p:cNvPr>
          <p:cNvGrpSpPr/>
          <p:nvPr/>
        </p:nvGrpSpPr>
        <p:grpSpPr>
          <a:xfrm>
            <a:off x="618938" y="1741131"/>
            <a:ext cx="11115862" cy="642917"/>
            <a:chOff x="585967" y="1769704"/>
            <a:chExt cx="12227448" cy="642917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3EB8C8FD-C212-00A3-5BDE-8484796B934A}"/>
                </a:ext>
              </a:extLst>
            </p:cNvPr>
            <p:cNvGrpSpPr/>
            <p:nvPr/>
          </p:nvGrpSpPr>
          <p:grpSpPr>
            <a:xfrm>
              <a:off x="999218" y="1769704"/>
              <a:ext cx="11814197" cy="595356"/>
              <a:chOff x="578307" y="1244503"/>
              <a:chExt cx="11814197" cy="595356"/>
            </a:xfrm>
          </p:grpSpPr>
          <p:sp>
            <p:nvSpPr>
              <p:cNvPr id="51" name="TextBox 36">
                <a:extLst>
                  <a:ext uri="{FF2B5EF4-FFF2-40B4-BE49-F238E27FC236}">
                    <a16:creationId xmlns:a16="http://schemas.microsoft.com/office/drawing/2014/main" id="{F4BCDD51-256B-2397-01AB-706B8F9D306D}"/>
                  </a:ext>
                </a:extLst>
              </p:cNvPr>
              <p:cNvSpPr txBox="1"/>
              <p:nvPr/>
            </p:nvSpPr>
            <p:spPr>
              <a:xfrm>
                <a:off x="1261207" y="1244503"/>
                <a:ext cx="11131297" cy="5953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1pPr>
                <a:lvl2pPr marL="494297" indent="3457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2pPr>
                <a:lvl3pPr marL="990323" indent="5185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3pPr>
                <a:lvl4pPr marL="1486348" indent="6913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4pPr>
                <a:lvl5pPr marL="1980645" indent="1037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5pPr>
                <a:lvl6pPr marL="2488768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6pPr>
                <a:lvl7pPr marL="2986522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7pPr>
                <a:lvl8pPr marL="3484275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8pPr>
                <a:lvl9pPr marL="3982029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9pPr>
              </a:lstStyle>
              <a:p>
                <a:pPr algn="just">
                  <a:lnSpc>
                    <a:spcPct val="160000"/>
                  </a:lnSpc>
                </a:pPr>
                <a:r>
                  <a:rPr lang="en-US" altLang="ko-KR" sz="2800" b="1">
                    <a:latin typeface="+mj-ea"/>
                    <a:ea typeface="+mj-ea"/>
                  </a:rPr>
                  <a:t>Faster R-CNN </a:t>
                </a:r>
                <a:r>
                  <a:rPr lang="ko-KR" altLang="en-US" sz="2800" b="1">
                    <a:latin typeface="+mj-ea"/>
                    <a:ea typeface="+mj-ea"/>
                  </a:rPr>
                  <a:t>전이학습 및 성능평가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3E26A4D-B754-790D-0411-2E61CB03BCEB}"/>
                  </a:ext>
                </a:extLst>
              </p:cNvPr>
              <p:cNvSpPr txBox="1"/>
              <p:nvPr/>
            </p:nvSpPr>
            <p:spPr>
              <a:xfrm>
                <a:off x="578307" y="1441785"/>
                <a:ext cx="471535" cy="307776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000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sz="2000" b="1" spc="-8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9" name="사각형: 둥근 위쪽 모서리 24">
              <a:extLst>
                <a:ext uri="{FF2B5EF4-FFF2-40B4-BE49-F238E27FC236}">
                  <a16:creationId xmlns:a16="http://schemas.microsoft.com/office/drawing/2014/main" id="{23B497FC-142A-0913-972C-9ADB045B74BA}"/>
                </a:ext>
              </a:extLst>
            </p:cNvPr>
            <p:cNvSpPr/>
            <p:nvPr/>
          </p:nvSpPr>
          <p:spPr>
            <a:xfrm rot="5400000">
              <a:off x="816758" y="1676631"/>
              <a:ext cx="505199" cy="96678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C59A"/>
            </a:solidFill>
            <a:ln w="12700">
              <a:gradFill>
                <a:gsLst>
                  <a:gs pos="9000">
                    <a:schemeClr val="bg1"/>
                  </a:gs>
                  <a:gs pos="92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1"/>
              <a:endParaRPr lang="ko-KR" altLang="en-US" b="1">
                <a:highlight>
                  <a:srgbClr val="00C59A"/>
                </a:highlight>
                <a:latin typeface="맑은 고딕" panose="020B0503020000020004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079FF74-023F-E416-9FB6-FD9A96897074}"/>
                </a:ext>
              </a:extLst>
            </p:cNvPr>
            <p:cNvSpPr txBox="1"/>
            <p:nvPr/>
          </p:nvSpPr>
          <p:spPr>
            <a:xfrm>
              <a:off x="821729" y="1964269"/>
              <a:ext cx="471535" cy="36933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2400" b="1" spc="-8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</a:t>
              </a:r>
              <a:endParaRPr kumimoji="1" lang="ko-KR" altLang="en-US" sz="2400" b="1" spc="-80">
                <a:ln w="127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C2827E0-38BC-DD82-277C-76E4DCF1D915}"/>
              </a:ext>
            </a:extLst>
          </p:cNvPr>
          <p:cNvSpPr txBox="1"/>
          <p:nvPr/>
        </p:nvSpPr>
        <p:spPr>
          <a:xfrm>
            <a:off x="1497830" y="2826295"/>
            <a:ext cx="32265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/>
                <a:latin typeface="+mj-ea"/>
                <a:ea typeface="+mj-ea"/>
              </a:defRPr>
            </a:lvl1pPr>
          </a:lstStyle>
          <a:p>
            <a:r>
              <a:rPr lang="en-US" altLang="ko-KR" sz="2000"/>
              <a:t>- Resnet </a:t>
            </a:r>
            <a:r>
              <a:rPr lang="ko-KR" altLang="en-US" sz="2000"/>
              <a:t>모델 성능 평가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F7263B-2207-7BEE-2B30-CD70CDD772AE}"/>
              </a:ext>
            </a:extLst>
          </p:cNvPr>
          <p:cNvSpPr txBox="1"/>
          <p:nvPr/>
        </p:nvSpPr>
        <p:spPr>
          <a:xfrm>
            <a:off x="1497830" y="5981700"/>
            <a:ext cx="36837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/>
                <a:latin typeface="+mj-ea"/>
                <a:ea typeface="+mj-ea"/>
              </a:defRPr>
            </a:lvl1pPr>
          </a:lstStyle>
          <a:p>
            <a:r>
              <a:rPr lang="en-US" altLang="ko-KR" sz="2000"/>
              <a:t>- </a:t>
            </a:r>
            <a:r>
              <a:rPr lang="en-US" altLang="ko-KR" sz="2000" err="1"/>
              <a:t>MobileNet</a:t>
            </a:r>
            <a:r>
              <a:rPr lang="en-US" altLang="ko-KR" sz="2000"/>
              <a:t> </a:t>
            </a:r>
            <a:r>
              <a:rPr lang="ko-KR" altLang="en-US" sz="2000"/>
              <a:t>모델 성능 평가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2B7FF7E-AECD-4757-4972-556CC6E8E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533728"/>
              </p:ext>
            </p:extLst>
          </p:nvPr>
        </p:nvGraphicFramePr>
        <p:xfrm>
          <a:off x="1615439" y="3432813"/>
          <a:ext cx="9277530" cy="1956536"/>
        </p:xfrm>
        <a:graphic>
          <a:graphicData uri="http://schemas.openxmlformats.org/drawingml/2006/table">
            <a:tbl>
              <a:tblPr/>
              <a:tblGrid>
                <a:gridCol w="1855506">
                  <a:extLst>
                    <a:ext uri="{9D8B030D-6E8A-4147-A177-3AD203B41FA5}">
                      <a16:colId xmlns:a16="http://schemas.microsoft.com/office/drawing/2014/main" val="447085406"/>
                    </a:ext>
                  </a:extLst>
                </a:gridCol>
                <a:gridCol w="1855506">
                  <a:extLst>
                    <a:ext uri="{9D8B030D-6E8A-4147-A177-3AD203B41FA5}">
                      <a16:colId xmlns:a16="http://schemas.microsoft.com/office/drawing/2014/main" val="3283196062"/>
                    </a:ext>
                  </a:extLst>
                </a:gridCol>
                <a:gridCol w="1855506">
                  <a:extLst>
                    <a:ext uri="{9D8B030D-6E8A-4147-A177-3AD203B41FA5}">
                      <a16:colId xmlns:a16="http://schemas.microsoft.com/office/drawing/2014/main" val="3559633206"/>
                    </a:ext>
                  </a:extLst>
                </a:gridCol>
                <a:gridCol w="1855506">
                  <a:extLst>
                    <a:ext uri="{9D8B030D-6E8A-4147-A177-3AD203B41FA5}">
                      <a16:colId xmlns:a16="http://schemas.microsoft.com/office/drawing/2014/main" val="282357604"/>
                    </a:ext>
                  </a:extLst>
                </a:gridCol>
                <a:gridCol w="1855506">
                  <a:extLst>
                    <a:ext uri="{9D8B030D-6E8A-4147-A177-3AD203B41FA5}">
                      <a16:colId xmlns:a16="http://schemas.microsoft.com/office/drawing/2014/main" val="3273161999"/>
                    </a:ext>
                  </a:extLst>
                </a:gridCol>
              </a:tblGrid>
              <a:tr h="489134">
                <a:tc>
                  <a:txBody>
                    <a:bodyPr/>
                    <a:lstStyle/>
                    <a:p>
                      <a:pPr algn="ctr"/>
                      <a:r>
                        <a:rPr lang="en" b="0" i="0" dirty="0">
                          <a:effectLst/>
                          <a:latin typeface="Malgun Gothic" panose="020B0503020000020004" pitchFamily="34" charset="-127"/>
                        </a:rPr>
                        <a:t>Epoch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0" i="0" dirty="0">
                          <a:effectLst/>
                          <a:latin typeface="Malgun Gothic" panose="020B0503020000020004" pitchFamily="34" charset="-127"/>
                        </a:rPr>
                        <a:t>coffee AP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0" i="0" dirty="0">
                          <a:effectLst/>
                          <a:latin typeface="Malgun Gothic" panose="020B0503020000020004" pitchFamily="34" charset="-127"/>
                        </a:rPr>
                        <a:t>kimchi AP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0" i="0" dirty="0">
                          <a:effectLst/>
                          <a:latin typeface="Malgun Gothic" panose="020B0503020000020004" pitchFamily="34" charset="-127"/>
                        </a:rPr>
                        <a:t>ink AP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0" i="0" dirty="0" err="1">
                          <a:effectLst/>
                          <a:latin typeface="Malgun Gothic" panose="020B0503020000020004" pitchFamily="34" charset="-127"/>
                        </a:rPr>
                        <a:t>mAP</a:t>
                      </a:r>
                      <a:endParaRPr lang="en" b="0" i="0" dirty="0"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854248"/>
                  </a:ext>
                </a:extLst>
              </a:tr>
              <a:tr h="48913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solidFill>
                            <a:srgbClr val="FF0000"/>
                          </a:solidFill>
                          <a:effectLst/>
                          <a:latin typeface="Malgun Gothic" panose="020B0503020000020004" pitchFamily="34" charset="-127"/>
                        </a:rPr>
                        <a:t>20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solidFill>
                            <a:srgbClr val="FF0000"/>
                          </a:solidFill>
                          <a:effectLst/>
                          <a:latin typeface="Malgun Gothic" panose="020B0503020000020004" pitchFamily="34" charset="-127"/>
                        </a:rPr>
                        <a:t>99.52%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solidFill>
                            <a:srgbClr val="FF0000"/>
                          </a:solidFill>
                          <a:effectLst/>
                          <a:latin typeface="Malgun Gothic" panose="020B0503020000020004" pitchFamily="34" charset="-127"/>
                        </a:rPr>
                        <a:t>88.81%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solidFill>
                            <a:srgbClr val="FF0000"/>
                          </a:solidFill>
                          <a:effectLst/>
                          <a:latin typeface="Malgun Gothic" panose="020B0503020000020004" pitchFamily="34" charset="-127"/>
                        </a:rPr>
                        <a:t>83.33%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solidFill>
                            <a:srgbClr val="FF0000"/>
                          </a:solidFill>
                          <a:effectLst/>
                          <a:latin typeface="Malgun Gothic" panose="020B0503020000020004" pitchFamily="34" charset="-127"/>
                        </a:rPr>
                        <a:t>90.56%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764130"/>
                  </a:ext>
                </a:extLst>
              </a:tr>
              <a:tr h="48913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40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94.75%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88.81%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83.33%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88.80%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400517"/>
                  </a:ext>
                </a:extLst>
              </a:tr>
              <a:tr h="48913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60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95.00%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86.97%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89.63%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90.53%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8821102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50C8BC2-C929-470B-1135-D080A7F97B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713471"/>
              </p:ext>
            </p:extLst>
          </p:nvPr>
        </p:nvGraphicFramePr>
        <p:xfrm>
          <a:off x="1615438" y="6681286"/>
          <a:ext cx="9277530" cy="1956536"/>
        </p:xfrm>
        <a:graphic>
          <a:graphicData uri="http://schemas.openxmlformats.org/drawingml/2006/table">
            <a:tbl>
              <a:tblPr/>
              <a:tblGrid>
                <a:gridCol w="1855506">
                  <a:extLst>
                    <a:ext uri="{9D8B030D-6E8A-4147-A177-3AD203B41FA5}">
                      <a16:colId xmlns:a16="http://schemas.microsoft.com/office/drawing/2014/main" val="27746004"/>
                    </a:ext>
                  </a:extLst>
                </a:gridCol>
                <a:gridCol w="1855506">
                  <a:extLst>
                    <a:ext uri="{9D8B030D-6E8A-4147-A177-3AD203B41FA5}">
                      <a16:colId xmlns:a16="http://schemas.microsoft.com/office/drawing/2014/main" val="280961851"/>
                    </a:ext>
                  </a:extLst>
                </a:gridCol>
                <a:gridCol w="1855506">
                  <a:extLst>
                    <a:ext uri="{9D8B030D-6E8A-4147-A177-3AD203B41FA5}">
                      <a16:colId xmlns:a16="http://schemas.microsoft.com/office/drawing/2014/main" val="2933201576"/>
                    </a:ext>
                  </a:extLst>
                </a:gridCol>
                <a:gridCol w="1855506">
                  <a:extLst>
                    <a:ext uri="{9D8B030D-6E8A-4147-A177-3AD203B41FA5}">
                      <a16:colId xmlns:a16="http://schemas.microsoft.com/office/drawing/2014/main" val="466867986"/>
                    </a:ext>
                  </a:extLst>
                </a:gridCol>
                <a:gridCol w="1855506">
                  <a:extLst>
                    <a:ext uri="{9D8B030D-6E8A-4147-A177-3AD203B41FA5}">
                      <a16:colId xmlns:a16="http://schemas.microsoft.com/office/drawing/2014/main" val="1862373317"/>
                    </a:ext>
                  </a:extLst>
                </a:gridCol>
              </a:tblGrid>
              <a:tr h="489134">
                <a:tc>
                  <a:txBody>
                    <a:bodyPr/>
                    <a:lstStyle/>
                    <a:p>
                      <a:pPr algn="ctr"/>
                      <a:r>
                        <a:rPr lang="en" b="0" i="0" dirty="0">
                          <a:effectLst/>
                          <a:latin typeface="Malgun Gothic" panose="020B0503020000020004" pitchFamily="34" charset="-127"/>
                        </a:rPr>
                        <a:t>Epoch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0" i="0" dirty="0">
                          <a:effectLst/>
                          <a:latin typeface="Malgun Gothic" panose="020B0503020000020004" pitchFamily="34" charset="-127"/>
                        </a:rPr>
                        <a:t>coffee AP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0" i="0" dirty="0">
                          <a:effectLst/>
                          <a:latin typeface="Malgun Gothic" panose="020B0503020000020004" pitchFamily="34" charset="-127"/>
                        </a:rPr>
                        <a:t>kimchi AP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0" i="0" dirty="0">
                          <a:effectLst/>
                          <a:latin typeface="Malgun Gothic" panose="020B0503020000020004" pitchFamily="34" charset="-127"/>
                        </a:rPr>
                        <a:t>ink AP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0" i="0" dirty="0" err="1">
                          <a:effectLst/>
                          <a:latin typeface="Malgun Gothic" panose="020B0503020000020004" pitchFamily="34" charset="-127"/>
                        </a:rPr>
                        <a:t>mAP</a:t>
                      </a:r>
                      <a:endParaRPr lang="en" b="0" i="0" dirty="0"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9773701"/>
                  </a:ext>
                </a:extLst>
              </a:tr>
              <a:tr h="48913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solidFill>
                            <a:srgbClr val="FF0000"/>
                          </a:solidFill>
                          <a:effectLst/>
                          <a:latin typeface="Malgun Gothic" panose="020B0503020000020004" pitchFamily="34" charset="-127"/>
                        </a:rPr>
                        <a:t>20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solidFill>
                            <a:srgbClr val="FF0000"/>
                          </a:solidFill>
                          <a:effectLst/>
                          <a:latin typeface="Malgun Gothic" panose="020B0503020000020004" pitchFamily="34" charset="-127"/>
                        </a:rPr>
                        <a:t>94.75%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solidFill>
                            <a:srgbClr val="FF0000"/>
                          </a:solidFill>
                          <a:effectLst/>
                          <a:latin typeface="Malgun Gothic" panose="020B0503020000020004" pitchFamily="34" charset="-127"/>
                        </a:rPr>
                        <a:t>100%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solidFill>
                            <a:srgbClr val="FF0000"/>
                          </a:solidFill>
                          <a:effectLst/>
                          <a:latin typeface="Malgun Gothic" panose="020B0503020000020004" pitchFamily="34" charset="-127"/>
                        </a:rPr>
                        <a:t>83.33%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solidFill>
                            <a:srgbClr val="FF0000"/>
                          </a:solidFill>
                          <a:effectLst/>
                          <a:latin typeface="Malgun Gothic" panose="020B0503020000020004" pitchFamily="34" charset="-127"/>
                        </a:rPr>
                        <a:t>92.69%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9849089"/>
                  </a:ext>
                </a:extLst>
              </a:tr>
              <a:tr h="48913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40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90.00%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95.02%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90.28%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91.77%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289521"/>
                  </a:ext>
                </a:extLst>
              </a:tr>
              <a:tr h="48913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60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94.75%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99.24%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81.11%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91.70%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3229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2674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0" y="13440"/>
            <a:ext cx="18288000" cy="1575837"/>
            <a:chOff x="-77329" y="-253"/>
            <a:chExt cx="6186311" cy="123595"/>
          </a:xfrm>
        </p:grpSpPr>
        <p:sp>
          <p:nvSpPr>
            <p:cNvPr id="7" name="Freeform 7"/>
            <p:cNvSpPr/>
            <p:nvPr/>
          </p:nvSpPr>
          <p:spPr>
            <a:xfrm>
              <a:off x="-77329" y="-253"/>
              <a:ext cx="6186311" cy="123595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18245" y="723900"/>
            <a:ext cx="10592755" cy="44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ko-KR" altLang="en-US" sz="4400" spc="74" dirty="0">
                <a:solidFill>
                  <a:schemeClr val="bg1"/>
                </a:solidFill>
                <a:latin typeface="Poppins Medium"/>
              </a:rPr>
              <a:t>학습 및 성능평가</a:t>
            </a:r>
            <a:r>
              <a:rPr lang="en-US" altLang="ko-KR" sz="4400" spc="74" dirty="0">
                <a:solidFill>
                  <a:schemeClr val="bg1"/>
                </a:solidFill>
                <a:latin typeface="Poppins Medium"/>
              </a:rPr>
              <a:t>(3)</a:t>
            </a:r>
            <a:endParaRPr lang="en-US" sz="4400" spc="74" dirty="0">
              <a:solidFill>
                <a:schemeClr val="bg1"/>
              </a:solidFill>
              <a:latin typeface="Poppins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43353" y="530322"/>
            <a:ext cx="538253" cy="630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ko-Kore-KR" sz="4400" dirty="0">
                <a:solidFill>
                  <a:schemeClr val="bg1"/>
                </a:solidFill>
                <a:latin typeface="Poppins Medium"/>
              </a:rPr>
              <a:t>III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00905E3-276B-4BDA-3F61-9FB2F1268690}"/>
              </a:ext>
            </a:extLst>
          </p:cNvPr>
          <p:cNvGrpSpPr/>
          <p:nvPr/>
        </p:nvGrpSpPr>
        <p:grpSpPr>
          <a:xfrm>
            <a:off x="618938" y="2093459"/>
            <a:ext cx="11115862" cy="642917"/>
            <a:chOff x="585967" y="1769704"/>
            <a:chExt cx="12227448" cy="642917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3EB8C8FD-C212-00A3-5BDE-8484796B934A}"/>
                </a:ext>
              </a:extLst>
            </p:cNvPr>
            <p:cNvGrpSpPr/>
            <p:nvPr/>
          </p:nvGrpSpPr>
          <p:grpSpPr>
            <a:xfrm>
              <a:off x="999218" y="1769704"/>
              <a:ext cx="11814197" cy="595356"/>
              <a:chOff x="578307" y="1244503"/>
              <a:chExt cx="11814197" cy="595356"/>
            </a:xfrm>
          </p:grpSpPr>
          <p:sp>
            <p:nvSpPr>
              <p:cNvPr id="51" name="TextBox 36">
                <a:extLst>
                  <a:ext uri="{FF2B5EF4-FFF2-40B4-BE49-F238E27FC236}">
                    <a16:creationId xmlns:a16="http://schemas.microsoft.com/office/drawing/2014/main" id="{F4BCDD51-256B-2397-01AB-706B8F9D306D}"/>
                  </a:ext>
                </a:extLst>
              </p:cNvPr>
              <p:cNvSpPr txBox="1"/>
              <p:nvPr/>
            </p:nvSpPr>
            <p:spPr>
              <a:xfrm>
                <a:off x="1261207" y="1244503"/>
                <a:ext cx="11131297" cy="5953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1pPr>
                <a:lvl2pPr marL="494297" indent="3457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2pPr>
                <a:lvl3pPr marL="990323" indent="5185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3pPr>
                <a:lvl4pPr marL="1486348" indent="6913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4pPr>
                <a:lvl5pPr marL="1980645" indent="1037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5pPr>
                <a:lvl6pPr marL="2488768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6pPr>
                <a:lvl7pPr marL="2986522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7pPr>
                <a:lvl8pPr marL="3484275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8pPr>
                <a:lvl9pPr marL="3982029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9pPr>
              </a:lstStyle>
              <a:p>
                <a:pPr algn="just">
                  <a:lnSpc>
                    <a:spcPct val="160000"/>
                  </a:lnSpc>
                </a:pPr>
                <a:r>
                  <a:rPr lang="ko-KR" altLang="en-US" sz="2800" b="1" dirty="0">
                    <a:latin typeface="+mj-ea"/>
                    <a:ea typeface="+mj-ea"/>
                  </a:rPr>
                  <a:t>결과 및 성능 비교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3E26A4D-B754-790D-0411-2E61CB03BCEB}"/>
                  </a:ext>
                </a:extLst>
              </p:cNvPr>
              <p:cNvSpPr txBox="1"/>
              <p:nvPr/>
            </p:nvSpPr>
            <p:spPr>
              <a:xfrm>
                <a:off x="578307" y="1441785"/>
                <a:ext cx="471535" cy="307776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000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sz="2000" b="1" spc="-8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9" name="사각형: 둥근 위쪽 모서리 24">
              <a:extLst>
                <a:ext uri="{FF2B5EF4-FFF2-40B4-BE49-F238E27FC236}">
                  <a16:creationId xmlns:a16="http://schemas.microsoft.com/office/drawing/2014/main" id="{23B497FC-142A-0913-972C-9ADB045B74BA}"/>
                </a:ext>
              </a:extLst>
            </p:cNvPr>
            <p:cNvSpPr/>
            <p:nvPr/>
          </p:nvSpPr>
          <p:spPr>
            <a:xfrm rot="5400000">
              <a:off x="816758" y="1676631"/>
              <a:ext cx="505199" cy="96678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C59A"/>
            </a:solidFill>
            <a:ln w="12700">
              <a:gradFill>
                <a:gsLst>
                  <a:gs pos="9000">
                    <a:schemeClr val="bg1"/>
                  </a:gs>
                  <a:gs pos="92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1"/>
              <a:endParaRPr lang="ko-KR" altLang="en-US" b="1">
                <a:highlight>
                  <a:srgbClr val="00C59A"/>
                </a:highlight>
                <a:latin typeface="맑은 고딕" panose="020B0503020000020004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079FF74-023F-E416-9FB6-FD9A96897074}"/>
                </a:ext>
              </a:extLst>
            </p:cNvPr>
            <p:cNvSpPr txBox="1"/>
            <p:nvPr/>
          </p:nvSpPr>
          <p:spPr>
            <a:xfrm>
              <a:off x="821729" y="1964269"/>
              <a:ext cx="471535" cy="36933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2400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</a:t>
              </a:r>
              <a:endParaRPr kumimoji="1" lang="ko-KR" altLang="en-US" sz="2400" b="1" spc="-80" dirty="0">
                <a:ln w="127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B4BE549-52F2-7371-2302-0013F69EAD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057001"/>
              </p:ext>
            </p:extLst>
          </p:nvPr>
        </p:nvGraphicFramePr>
        <p:xfrm>
          <a:off x="1590039" y="4122689"/>
          <a:ext cx="9277532" cy="3886200"/>
        </p:xfrm>
        <a:graphic>
          <a:graphicData uri="http://schemas.openxmlformats.org/drawingml/2006/table">
            <a:tbl>
              <a:tblPr/>
              <a:tblGrid>
                <a:gridCol w="2319383">
                  <a:extLst>
                    <a:ext uri="{9D8B030D-6E8A-4147-A177-3AD203B41FA5}">
                      <a16:colId xmlns:a16="http://schemas.microsoft.com/office/drawing/2014/main" val="3421632703"/>
                    </a:ext>
                  </a:extLst>
                </a:gridCol>
                <a:gridCol w="2319383">
                  <a:extLst>
                    <a:ext uri="{9D8B030D-6E8A-4147-A177-3AD203B41FA5}">
                      <a16:colId xmlns:a16="http://schemas.microsoft.com/office/drawing/2014/main" val="3436816256"/>
                    </a:ext>
                  </a:extLst>
                </a:gridCol>
                <a:gridCol w="2319383">
                  <a:extLst>
                    <a:ext uri="{9D8B030D-6E8A-4147-A177-3AD203B41FA5}">
                      <a16:colId xmlns:a16="http://schemas.microsoft.com/office/drawing/2014/main" val="4171486367"/>
                    </a:ext>
                  </a:extLst>
                </a:gridCol>
                <a:gridCol w="2319383">
                  <a:extLst>
                    <a:ext uri="{9D8B030D-6E8A-4147-A177-3AD203B41FA5}">
                      <a16:colId xmlns:a16="http://schemas.microsoft.com/office/drawing/2014/main" val="3670577053"/>
                    </a:ext>
                  </a:extLst>
                </a:gridCol>
              </a:tblGrid>
              <a:tr h="647700">
                <a:tc>
                  <a:txBody>
                    <a:bodyPr/>
                    <a:lstStyle/>
                    <a:p>
                      <a:pPr algn="ctr"/>
                      <a:r>
                        <a:rPr lang="en" b="0" i="0" dirty="0">
                          <a:effectLst/>
                          <a:latin typeface="Malgun Gothic" panose="020B0503020000020004" pitchFamily="34" charset="-127"/>
                        </a:rPr>
                        <a:t>top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i="0" dirty="0">
                          <a:effectLst/>
                          <a:latin typeface="Malgun Gothic" panose="020B0503020000020004" pitchFamily="34" charset="-127"/>
                        </a:rPr>
                        <a:t>모델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0" i="0" dirty="0">
                          <a:effectLst/>
                          <a:latin typeface="Malgun Gothic" panose="020B0503020000020004" pitchFamily="34" charset="-127"/>
                        </a:rPr>
                        <a:t>Epoch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0" i="0" dirty="0" err="1">
                          <a:effectLst/>
                          <a:latin typeface="Malgun Gothic" panose="020B0503020000020004" pitchFamily="34" charset="-127"/>
                        </a:rPr>
                        <a:t>mAP</a:t>
                      </a:r>
                      <a:endParaRPr lang="en" b="0" i="0" dirty="0"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244608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0" i="0" dirty="0" err="1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MobileNet</a:t>
                      </a:r>
                      <a:endParaRPr lang="en" b="0" i="0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20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92.69%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640857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b="0" i="0" dirty="0">
                          <a:effectLst/>
                          <a:latin typeface="+mj-ea"/>
                          <a:ea typeface="+mj-ea"/>
                        </a:rPr>
                        <a:t>Yolo v5 m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+mj-ea"/>
                          <a:ea typeface="+mj-ea"/>
                        </a:rPr>
                        <a:t>40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+mj-ea"/>
                          <a:ea typeface="+mj-ea"/>
                        </a:rPr>
                        <a:t>91.35%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846597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+mj-ea"/>
                          <a:ea typeface="+mj-ea"/>
                        </a:rPr>
                        <a:t>3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b="0" i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Resnet50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+mj-ea"/>
                          <a:ea typeface="+mj-ea"/>
                        </a:rPr>
                        <a:t>20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+mj-ea"/>
                          <a:ea typeface="+mj-ea"/>
                        </a:rPr>
                        <a:t>90.56%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9608503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+mj-ea"/>
                          <a:ea typeface="+mj-ea"/>
                        </a:rPr>
                        <a:t>4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b="0" i="0" dirty="0">
                          <a:effectLst/>
                          <a:latin typeface="+mj-ea"/>
                          <a:ea typeface="+mj-ea"/>
                        </a:rPr>
                        <a:t>Yolo v5 n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+mj-ea"/>
                          <a:ea typeface="+mj-ea"/>
                        </a:rPr>
                        <a:t>60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dirty="0">
                          <a:effectLst/>
                          <a:latin typeface="+mj-ea"/>
                          <a:ea typeface="+mj-ea"/>
                        </a:rPr>
                        <a:t>89.38%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9113567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+mj-ea"/>
                          <a:ea typeface="+mj-ea"/>
                        </a:rPr>
                        <a:t>5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b="0" i="0" dirty="0">
                          <a:effectLst/>
                          <a:latin typeface="+mj-ea"/>
                          <a:ea typeface="+mj-ea"/>
                        </a:rPr>
                        <a:t>Yolo v5 x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+mj-ea"/>
                          <a:ea typeface="+mj-ea"/>
                        </a:rPr>
                        <a:t>40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dirty="0">
                          <a:effectLst/>
                          <a:latin typeface="+mj-ea"/>
                          <a:ea typeface="+mj-ea"/>
                        </a:rPr>
                        <a:t>90.54%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563178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ABCEA3E-DEEF-F459-38C7-DD5FABFDCFBB}"/>
              </a:ext>
            </a:extLst>
          </p:cNvPr>
          <p:cNvSpPr txBox="1"/>
          <p:nvPr/>
        </p:nvSpPr>
        <p:spPr>
          <a:xfrm>
            <a:off x="1497830" y="3205697"/>
            <a:ext cx="3696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/>
                <a:latin typeface="+mj-ea"/>
                <a:ea typeface="+mj-ea"/>
              </a:defRPr>
            </a:lvl1pPr>
          </a:lstStyle>
          <a:p>
            <a:r>
              <a:rPr lang="en-US" altLang="ko-KR" sz="2000" dirty="0"/>
              <a:t>- </a:t>
            </a:r>
            <a:r>
              <a:rPr lang="ko-KR" altLang="en-US" sz="2000" dirty="0"/>
              <a:t>모델 별 가장 좋은 성능 순위</a:t>
            </a:r>
          </a:p>
        </p:txBody>
      </p:sp>
    </p:spTree>
    <p:extLst>
      <p:ext uri="{BB962C8B-B14F-4D97-AF65-F5344CB8AC3E}">
        <p14:creationId xmlns:p14="http://schemas.microsoft.com/office/powerpoint/2010/main" val="3046644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41895" y="1465556"/>
            <a:ext cx="8481782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>
                <a:solidFill>
                  <a:srgbClr val="333333"/>
                </a:solidFill>
                <a:latin typeface="Poppins Light"/>
              </a:rPr>
              <a:t>연구 배경 및 목적</a:t>
            </a:r>
            <a:endParaRPr lang="en-US" sz="3000" dirty="0">
              <a:solidFill>
                <a:srgbClr val="333333"/>
              </a:solidFill>
              <a:latin typeface="Poppins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575047" y="1462928"/>
            <a:ext cx="682307" cy="581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75047" y="2939987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Poppins Medium"/>
              </a:rPr>
              <a:t>II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75047" y="4364504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III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75047" y="5835417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Poppins Medium"/>
              </a:rPr>
              <a:t>IV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575047" y="7349364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Poppins Medium"/>
              </a:rPr>
              <a:t>V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0" y="0"/>
            <a:ext cx="3580965" cy="10287000"/>
            <a:chOff x="0" y="0"/>
            <a:chExt cx="1370105" cy="393588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70105" cy="3935885"/>
            </a:xfrm>
            <a:custGeom>
              <a:avLst/>
              <a:gdLst/>
              <a:ahLst/>
              <a:cxnLst/>
              <a:rect l="l" t="t" r="r" b="b"/>
              <a:pathLst>
                <a:path w="1370105" h="3935885">
                  <a:moveTo>
                    <a:pt x="0" y="0"/>
                  </a:moveTo>
                  <a:lnTo>
                    <a:pt x="1370105" y="0"/>
                  </a:lnTo>
                  <a:lnTo>
                    <a:pt x="1370105" y="3935885"/>
                  </a:lnTo>
                  <a:lnTo>
                    <a:pt x="0" y="3935885"/>
                  </a:lnTo>
                  <a:close/>
                </a:path>
              </a:pathLst>
            </a:custGeom>
            <a:solidFill>
              <a:srgbClr val="00C49A"/>
            </a:solidFill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476033" y="980186"/>
            <a:ext cx="2933700" cy="44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4400" spc="74">
                <a:solidFill>
                  <a:schemeClr val="bg1"/>
                </a:solidFill>
                <a:latin typeface="Poppins Medium"/>
              </a:rPr>
              <a:t>Contents</a:t>
            </a:r>
          </a:p>
        </p:txBody>
      </p:sp>
      <p:sp>
        <p:nvSpPr>
          <p:cNvPr id="22" name="TextBox 2">
            <a:extLst>
              <a:ext uri="{FF2B5EF4-FFF2-40B4-BE49-F238E27FC236}">
                <a16:creationId xmlns:a16="http://schemas.microsoft.com/office/drawing/2014/main" id="{F99CB597-5F8A-E7D5-E688-97D6D870D035}"/>
              </a:ext>
            </a:extLst>
          </p:cNvPr>
          <p:cNvSpPr txBox="1"/>
          <p:nvPr/>
        </p:nvSpPr>
        <p:spPr>
          <a:xfrm>
            <a:off x="5741895" y="2951304"/>
            <a:ext cx="8481782" cy="56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>
                <a:solidFill>
                  <a:srgbClr val="333333"/>
                </a:solidFill>
                <a:latin typeface="Poppins Light"/>
              </a:rPr>
              <a:t>얼룩 검출 및 분류를 위한 딥러닝 모델 </a:t>
            </a:r>
            <a:endParaRPr lang="en-US" sz="3000" dirty="0">
              <a:solidFill>
                <a:srgbClr val="333333"/>
              </a:solidFill>
              <a:latin typeface="Poppins Light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A132444B-2842-CF54-4ECD-129F4DD2A925}"/>
              </a:ext>
            </a:extLst>
          </p:cNvPr>
          <p:cNvSpPr txBox="1"/>
          <p:nvPr/>
        </p:nvSpPr>
        <p:spPr>
          <a:xfrm>
            <a:off x="5741895" y="5880751"/>
            <a:ext cx="8481782" cy="56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>
                <a:solidFill>
                  <a:srgbClr val="333333"/>
                </a:solidFill>
                <a:latin typeface="Poppins Light"/>
              </a:rPr>
              <a:t>카메라 영상을 이용한 세탁물 얼룩 검출 및 분류</a:t>
            </a:r>
            <a:endParaRPr lang="en-US" sz="3000" dirty="0">
              <a:solidFill>
                <a:srgbClr val="333333"/>
              </a:solidFill>
              <a:latin typeface="Poppins Light"/>
            </a:endParaRP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448193D4-C11A-9D79-BF1B-DC38D54F50CD}"/>
              </a:ext>
            </a:extLst>
          </p:cNvPr>
          <p:cNvSpPr txBox="1"/>
          <p:nvPr/>
        </p:nvSpPr>
        <p:spPr>
          <a:xfrm>
            <a:off x="5741895" y="7386637"/>
            <a:ext cx="8481782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>
                <a:solidFill>
                  <a:srgbClr val="333333"/>
                </a:solidFill>
                <a:latin typeface="Poppins Light"/>
              </a:rPr>
              <a:t>결론 및 향후 연구과제</a:t>
            </a:r>
            <a:endParaRPr lang="en-US" sz="3000" dirty="0">
              <a:solidFill>
                <a:srgbClr val="333333"/>
              </a:solidFill>
              <a:latin typeface="Poppins Ligh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96E219-3278-30C2-848E-C6503BA60DD2}"/>
              </a:ext>
            </a:extLst>
          </p:cNvPr>
          <p:cNvSpPr txBox="1"/>
          <p:nvPr/>
        </p:nvSpPr>
        <p:spPr>
          <a:xfrm>
            <a:off x="10070757" y="634091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ko-Kore-KR" altLang="en-US"/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A159BA11-AF3E-2D1A-022E-D4AF37C7DF9A}"/>
              </a:ext>
            </a:extLst>
          </p:cNvPr>
          <p:cNvSpPr txBox="1"/>
          <p:nvPr/>
        </p:nvSpPr>
        <p:spPr>
          <a:xfrm>
            <a:off x="5741895" y="4412027"/>
            <a:ext cx="8481782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>
                <a:solidFill>
                  <a:srgbClr val="333333"/>
                </a:solidFill>
                <a:latin typeface="Poppins Light"/>
              </a:rPr>
              <a:t>딥러닝 학습 및 성능평가</a:t>
            </a:r>
            <a:endParaRPr lang="en-US" sz="3000" dirty="0">
              <a:solidFill>
                <a:srgbClr val="333333"/>
              </a:solidFill>
              <a:latin typeface="Poppins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8"/>
          <p:cNvGrpSpPr/>
          <p:nvPr/>
        </p:nvGrpSpPr>
        <p:grpSpPr>
          <a:xfrm>
            <a:off x="-14288" y="-19050"/>
            <a:ext cx="18288000" cy="10325100"/>
            <a:chOff x="0" y="0"/>
            <a:chExt cx="1370105" cy="393588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70105" cy="3935885"/>
            </a:xfrm>
            <a:custGeom>
              <a:avLst/>
              <a:gdLst/>
              <a:ahLst/>
              <a:cxnLst/>
              <a:rect l="l" t="t" r="r" b="b"/>
              <a:pathLst>
                <a:path w="1370105" h="3935885">
                  <a:moveTo>
                    <a:pt x="0" y="0"/>
                  </a:moveTo>
                  <a:lnTo>
                    <a:pt x="1370105" y="0"/>
                  </a:lnTo>
                  <a:lnTo>
                    <a:pt x="1370105" y="3935885"/>
                  </a:lnTo>
                  <a:lnTo>
                    <a:pt x="0" y="3935885"/>
                  </a:lnTo>
                  <a:close/>
                </a:path>
              </a:pathLst>
            </a:custGeom>
            <a:solidFill>
              <a:srgbClr val="00C49A"/>
            </a:solidFill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313C96F-EFED-59FD-5713-7E4A33E90F42}"/>
              </a:ext>
            </a:extLst>
          </p:cNvPr>
          <p:cNvSpPr/>
          <p:nvPr/>
        </p:nvSpPr>
        <p:spPr>
          <a:xfrm>
            <a:off x="-14288" y="2628900"/>
            <a:ext cx="18288000" cy="419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TextBox 2"/>
          <p:cNvSpPr txBox="1"/>
          <p:nvPr/>
        </p:nvSpPr>
        <p:spPr>
          <a:xfrm>
            <a:off x="2362200" y="4385525"/>
            <a:ext cx="15697200" cy="6561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5400" dirty="0">
                <a:solidFill>
                  <a:srgbClr val="333333"/>
                </a:solidFill>
                <a:latin typeface="Poppins Light"/>
              </a:rPr>
              <a:t>카메라 영상을 이용한 세탁물 얼룩 검출 및 분류</a:t>
            </a:r>
            <a:endParaRPr lang="en-US" altLang="ko-Kore-KR" sz="5400" dirty="0">
              <a:solidFill>
                <a:srgbClr val="333333"/>
              </a:solidFill>
              <a:latin typeface="Poppins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81064" y="4382897"/>
            <a:ext cx="1011421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ko-Kore-KR" sz="6000" dirty="0">
                <a:solidFill>
                  <a:srgbClr val="333333"/>
                </a:solidFill>
                <a:latin typeface="Poppins Medium"/>
              </a:rPr>
              <a:t>IV</a:t>
            </a:r>
          </a:p>
        </p:txBody>
      </p:sp>
    </p:spTree>
    <p:extLst>
      <p:ext uri="{BB962C8B-B14F-4D97-AF65-F5344CB8AC3E}">
        <p14:creationId xmlns:p14="http://schemas.microsoft.com/office/powerpoint/2010/main" val="2124021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0" y="13440"/>
            <a:ext cx="18288000" cy="1575837"/>
            <a:chOff x="-77329" y="-253"/>
            <a:chExt cx="6186311" cy="123595"/>
          </a:xfrm>
        </p:grpSpPr>
        <p:sp>
          <p:nvSpPr>
            <p:cNvPr id="7" name="Freeform 7"/>
            <p:cNvSpPr/>
            <p:nvPr/>
          </p:nvSpPr>
          <p:spPr>
            <a:xfrm>
              <a:off x="-77329" y="-253"/>
              <a:ext cx="6186311" cy="123595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70645" y="723900"/>
            <a:ext cx="12802555" cy="437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ko-KR" altLang="en-US" sz="4400" spc="74">
                <a:solidFill>
                  <a:schemeClr val="bg1"/>
                </a:solidFill>
                <a:latin typeface="Poppins Medium"/>
              </a:rPr>
              <a:t>카메라 영상을 이용한 세탁물 얼룩 검출 및 분류</a:t>
            </a:r>
            <a:r>
              <a:rPr lang="en-US" altLang="ko-KR" sz="4400" spc="74">
                <a:solidFill>
                  <a:schemeClr val="bg1"/>
                </a:solidFill>
                <a:latin typeface="Poppins Medium"/>
              </a:rPr>
              <a:t>(1)</a:t>
            </a:r>
            <a:endParaRPr lang="en-US" sz="4400" spc="74">
              <a:solidFill>
                <a:schemeClr val="bg1"/>
              </a:solidFill>
              <a:latin typeface="Poppins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24418" y="495300"/>
            <a:ext cx="718582" cy="630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ko-Kore-KR" sz="4400" dirty="0">
                <a:solidFill>
                  <a:schemeClr val="bg1"/>
                </a:solidFill>
                <a:latin typeface="Poppins Medium"/>
              </a:rPr>
              <a:t>IV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00905E3-276B-4BDA-3F61-9FB2F1268690}"/>
              </a:ext>
            </a:extLst>
          </p:cNvPr>
          <p:cNvGrpSpPr/>
          <p:nvPr/>
        </p:nvGrpSpPr>
        <p:grpSpPr>
          <a:xfrm>
            <a:off x="618938" y="1741131"/>
            <a:ext cx="11115862" cy="642917"/>
            <a:chOff x="585967" y="1769704"/>
            <a:chExt cx="12227448" cy="642917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3EB8C8FD-C212-00A3-5BDE-8484796B934A}"/>
                </a:ext>
              </a:extLst>
            </p:cNvPr>
            <p:cNvGrpSpPr/>
            <p:nvPr/>
          </p:nvGrpSpPr>
          <p:grpSpPr>
            <a:xfrm>
              <a:off x="999218" y="1769704"/>
              <a:ext cx="11814197" cy="595356"/>
              <a:chOff x="578307" y="1244503"/>
              <a:chExt cx="11814197" cy="595356"/>
            </a:xfrm>
          </p:grpSpPr>
          <p:sp>
            <p:nvSpPr>
              <p:cNvPr id="51" name="TextBox 36">
                <a:extLst>
                  <a:ext uri="{FF2B5EF4-FFF2-40B4-BE49-F238E27FC236}">
                    <a16:creationId xmlns:a16="http://schemas.microsoft.com/office/drawing/2014/main" id="{F4BCDD51-256B-2397-01AB-706B8F9D306D}"/>
                  </a:ext>
                </a:extLst>
              </p:cNvPr>
              <p:cNvSpPr txBox="1"/>
              <p:nvPr/>
            </p:nvSpPr>
            <p:spPr>
              <a:xfrm>
                <a:off x="1261207" y="1244503"/>
                <a:ext cx="11131297" cy="5953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1pPr>
                <a:lvl2pPr marL="494297" indent="3457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2pPr>
                <a:lvl3pPr marL="990323" indent="5185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3pPr>
                <a:lvl4pPr marL="1486348" indent="6913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4pPr>
                <a:lvl5pPr marL="1980645" indent="1037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5pPr>
                <a:lvl6pPr marL="2488768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6pPr>
                <a:lvl7pPr marL="2986522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7pPr>
                <a:lvl8pPr marL="3484275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8pPr>
                <a:lvl9pPr marL="3982029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9pPr>
              </a:lstStyle>
              <a:p>
                <a:pPr algn="just">
                  <a:lnSpc>
                    <a:spcPct val="160000"/>
                  </a:lnSpc>
                </a:pPr>
                <a:r>
                  <a:rPr lang="ko-KR" altLang="en-US" sz="2800" b="1">
                    <a:latin typeface="+mj-ea"/>
                    <a:ea typeface="+mj-ea"/>
                  </a:rPr>
                  <a:t>카메라를 이용한 영상 취득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3E26A4D-B754-790D-0411-2E61CB03BCEB}"/>
                  </a:ext>
                </a:extLst>
              </p:cNvPr>
              <p:cNvSpPr txBox="1"/>
              <p:nvPr/>
            </p:nvSpPr>
            <p:spPr>
              <a:xfrm>
                <a:off x="578307" y="1441785"/>
                <a:ext cx="471535" cy="307776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000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sz="2000" b="1" spc="-8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9" name="사각형: 둥근 위쪽 모서리 24">
              <a:extLst>
                <a:ext uri="{FF2B5EF4-FFF2-40B4-BE49-F238E27FC236}">
                  <a16:creationId xmlns:a16="http://schemas.microsoft.com/office/drawing/2014/main" id="{23B497FC-142A-0913-972C-9ADB045B74BA}"/>
                </a:ext>
              </a:extLst>
            </p:cNvPr>
            <p:cNvSpPr/>
            <p:nvPr/>
          </p:nvSpPr>
          <p:spPr>
            <a:xfrm rot="5400000">
              <a:off x="816758" y="1676631"/>
              <a:ext cx="505199" cy="96678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C59A"/>
            </a:solidFill>
            <a:ln w="12700">
              <a:gradFill>
                <a:gsLst>
                  <a:gs pos="9000">
                    <a:schemeClr val="bg1"/>
                  </a:gs>
                  <a:gs pos="92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1"/>
              <a:endParaRPr lang="ko-KR" altLang="en-US" b="1">
                <a:highlight>
                  <a:srgbClr val="00C59A"/>
                </a:highlight>
                <a:latin typeface="맑은 고딕" panose="020B0503020000020004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079FF74-023F-E416-9FB6-FD9A96897074}"/>
                </a:ext>
              </a:extLst>
            </p:cNvPr>
            <p:cNvSpPr txBox="1"/>
            <p:nvPr/>
          </p:nvSpPr>
          <p:spPr>
            <a:xfrm>
              <a:off x="821729" y="1964269"/>
              <a:ext cx="471535" cy="36933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2400" b="1" spc="-8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</a:t>
              </a:r>
              <a:endParaRPr kumimoji="1" lang="ko-KR" altLang="en-US" sz="2400" b="1" spc="-80">
                <a:ln w="127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7094C21-6E69-CB48-6C73-776ACF03FCEA}"/>
              </a:ext>
            </a:extLst>
          </p:cNvPr>
          <p:cNvSpPr txBox="1"/>
          <p:nvPr/>
        </p:nvSpPr>
        <p:spPr>
          <a:xfrm>
            <a:off x="1261935" y="2602372"/>
            <a:ext cx="9561403" cy="12254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sz="14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sz="2000" b="1">
                <a:solidFill>
                  <a:schemeClr val="tx1"/>
                </a:solidFill>
              </a:rPr>
              <a:t>ROYCHE RPC-20F </a:t>
            </a:r>
            <a:r>
              <a:rPr lang="ko-KR" altLang="en-US" sz="2000">
                <a:solidFill>
                  <a:schemeClr val="tx1"/>
                </a:solidFill>
              </a:rPr>
              <a:t>카메라를 사용한다</a:t>
            </a:r>
            <a:r>
              <a:rPr lang="en-US" altLang="ko-KR" sz="200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2000" b="1">
                <a:solidFill>
                  <a:schemeClr val="tx1"/>
                </a:solidFill>
              </a:rPr>
              <a:t>Python cv2 </a:t>
            </a:r>
            <a:r>
              <a:rPr lang="ko-KR" altLang="en-US" sz="2000" b="1">
                <a:solidFill>
                  <a:schemeClr val="tx1"/>
                </a:solidFill>
              </a:rPr>
              <a:t>라이브러리를 </a:t>
            </a:r>
            <a:r>
              <a:rPr lang="ko-KR" altLang="en-US" sz="2000">
                <a:solidFill>
                  <a:schemeClr val="tx1"/>
                </a:solidFill>
              </a:rPr>
              <a:t>이용하여 영상을 취득한다</a:t>
            </a:r>
            <a:r>
              <a:rPr lang="en-US" altLang="ko-KR" sz="200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2" name="그림 11" descr="휴대 전화, 정보기기, 전자 기기, 스마트폰이(가) 표시된 사진&#10;&#10;자동 생성된 설명">
            <a:extLst>
              <a:ext uri="{FF2B5EF4-FFF2-40B4-BE49-F238E27FC236}">
                <a16:creationId xmlns:a16="http://schemas.microsoft.com/office/drawing/2014/main" id="{25E2EBFA-1338-A925-DF02-817D6457F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381500"/>
            <a:ext cx="5048399" cy="4612281"/>
          </a:xfrm>
          <a:prstGeom prst="rect">
            <a:avLst/>
          </a:prstGeom>
        </p:spPr>
      </p:pic>
      <p:pic>
        <p:nvPicPr>
          <p:cNvPr id="14" name="그림 1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D1C80930-2FE8-6A96-5B70-D0FDA0C9D2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2488341"/>
            <a:ext cx="8188982" cy="64535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ABC0B0-555B-E930-C1B8-F0EC2C00EF2E}"/>
              </a:ext>
            </a:extLst>
          </p:cNvPr>
          <p:cNvSpPr txBox="1"/>
          <p:nvPr/>
        </p:nvSpPr>
        <p:spPr>
          <a:xfrm>
            <a:off x="10744200" y="9157991"/>
            <a:ext cx="53461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/>
                <a:latin typeface="+mj-ea"/>
                <a:ea typeface="+mj-ea"/>
              </a:defRPr>
            </a:lvl1pPr>
          </a:lstStyle>
          <a:p>
            <a:r>
              <a:rPr lang="en-US" altLang="ko-KR"/>
              <a:t>- ROYCHE RPC-20F </a:t>
            </a:r>
            <a:r>
              <a:rPr lang="ko-KR" altLang="en-US"/>
              <a:t>스펙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6377CD-1083-38A8-268F-1EC72FC508E6}"/>
              </a:ext>
            </a:extLst>
          </p:cNvPr>
          <p:cNvSpPr txBox="1"/>
          <p:nvPr/>
        </p:nvSpPr>
        <p:spPr>
          <a:xfrm>
            <a:off x="1909482" y="9157991"/>
            <a:ext cx="53461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/>
                <a:latin typeface="+mj-ea"/>
                <a:ea typeface="+mj-ea"/>
              </a:defRPr>
            </a:lvl1pPr>
          </a:lstStyle>
          <a:p>
            <a:r>
              <a:rPr lang="en-US" altLang="ko-KR"/>
              <a:t>- ROYCHE RPC-20F</a:t>
            </a:r>
            <a:r>
              <a:rPr lang="ko-KR" altLang="en-US"/>
              <a:t> 외관 정보</a:t>
            </a:r>
          </a:p>
        </p:txBody>
      </p:sp>
    </p:spTree>
    <p:extLst>
      <p:ext uri="{BB962C8B-B14F-4D97-AF65-F5344CB8AC3E}">
        <p14:creationId xmlns:p14="http://schemas.microsoft.com/office/powerpoint/2010/main" val="3507628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0" y="13440"/>
            <a:ext cx="18288000" cy="1575837"/>
            <a:chOff x="-77329" y="-253"/>
            <a:chExt cx="6186311" cy="123595"/>
          </a:xfrm>
        </p:grpSpPr>
        <p:sp>
          <p:nvSpPr>
            <p:cNvPr id="7" name="Freeform 7"/>
            <p:cNvSpPr/>
            <p:nvPr/>
          </p:nvSpPr>
          <p:spPr>
            <a:xfrm>
              <a:off x="-77329" y="-253"/>
              <a:ext cx="6186311" cy="123595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70645" y="723900"/>
            <a:ext cx="12802555" cy="437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ko-KR" altLang="en-US" sz="4400" spc="74">
                <a:solidFill>
                  <a:schemeClr val="bg1"/>
                </a:solidFill>
                <a:latin typeface="Poppins Medium"/>
              </a:rPr>
              <a:t>카메라 영상을 이용한 세탁물 얼룩 검출 및 분류</a:t>
            </a:r>
            <a:r>
              <a:rPr lang="en-US" altLang="ko-KR" sz="4400" spc="74">
                <a:solidFill>
                  <a:schemeClr val="bg1"/>
                </a:solidFill>
                <a:latin typeface="Poppins Medium"/>
              </a:rPr>
              <a:t>(2)</a:t>
            </a:r>
            <a:endParaRPr lang="en-US" sz="4400" spc="74">
              <a:solidFill>
                <a:schemeClr val="bg1"/>
              </a:solidFill>
              <a:latin typeface="Poppins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24418" y="495300"/>
            <a:ext cx="718582" cy="630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ko-Kore-KR" sz="4400" dirty="0">
                <a:solidFill>
                  <a:schemeClr val="bg1"/>
                </a:solidFill>
                <a:latin typeface="Poppins Medium"/>
              </a:rPr>
              <a:t>IV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00905E3-276B-4BDA-3F61-9FB2F1268690}"/>
              </a:ext>
            </a:extLst>
          </p:cNvPr>
          <p:cNvGrpSpPr/>
          <p:nvPr/>
        </p:nvGrpSpPr>
        <p:grpSpPr>
          <a:xfrm>
            <a:off x="618938" y="1741131"/>
            <a:ext cx="11115862" cy="642917"/>
            <a:chOff x="585967" y="1769704"/>
            <a:chExt cx="12227448" cy="642917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3EB8C8FD-C212-00A3-5BDE-8484796B934A}"/>
                </a:ext>
              </a:extLst>
            </p:cNvPr>
            <p:cNvGrpSpPr/>
            <p:nvPr/>
          </p:nvGrpSpPr>
          <p:grpSpPr>
            <a:xfrm>
              <a:off x="999218" y="1769704"/>
              <a:ext cx="11814197" cy="595356"/>
              <a:chOff x="578307" y="1244503"/>
              <a:chExt cx="11814197" cy="595356"/>
            </a:xfrm>
          </p:grpSpPr>
          <p:sp>
            <p:nvSpPr>
              <p:cNvPr id="51" name="TextBox 36">
                <a:extLst>
                  <a:ext uri="{FF2B5EF4-FFF2-40B4-BE49-F238E27FC236}">
                    <a16:creationId xmlns:a16="http://schemas.microsoft.com/office/drawing/2014/main" id="{F4BCDD51-256B-2397-01AB-706B8F9D306D}"/>
                  </a:ext>
                </a:extLst>
              </p:cNvPr>
              <p:cNvSpPr txBox="1"/>
              <p:nvPr/>
            </p:nvSpPr>
            <p:spPr>
              <a:xfrm>
                <a:off x="1261207" y="1244503"/>
                <a:ext cx="11131297" cy="5953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1pPr>
                <a:lvl2pPr marL="494297" indent="3457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2pPr>
                <a:lvl3pPr marL="990323" indent="5185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3pPr>
                <a:lvl4pPr marL="1486348" indent="6913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4pPr>
                <a:lvl5pPr marL="1980645" indent="1037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5pPr>
                <a:lvl6pPr marL="2488768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6pPr>
                <a:lvl7pPr marL="2986522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7pPr>
                <a:lvl8pPr marL="3484275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8pPr>
                <a:lvl9pPr marL="3982029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9pPr>
              </a:lstStyle>
              <a:p>
                <a:pPr algn="just">
                  <a:lnSpc>
                    <a:spcPct val="160000"/>
                  </a:lnSpc>
                </a:pPr>
                <a:r>
                  <a:rPr lang="ko-KR" altLang="en-US" sz="2800" b="1">
                    <a:latin typeface="+mj-ea"/>
                    <a:ea typeface="+mj-ea"/>
                  </a:rPr>
                  <a:t>영상을 이용한 세탁물 얼룩 검출 및 분류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3E26A4D-B754-790D-0411-2E61CB03BCEB}"/>
                  </a:ext>
                </a:extLst>
              </p:cNvPr>
              <p:cNvSpPr txBox="1"/>
              <p:nvPr/>
            </p:nvSpPr>
            <p:spPr>
              <a:xfrm>
                <a:off x="578307" y="1441785"/>
                <a:ext cx="471535" cy="307776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000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sz="2000" b="1" spc="-8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9" name="사각형: 둥근 위쪽 모서리 24">
              <a:extLst>
                <a:ext uri="{FF2B5EF4-FFF2-40B4-BE49-F238E27FC236}">
                  <a16:creationId xmlns:a16="http://schemas.microsoft.com/office/drawing/2014/main" id="{23B497FC-142A-0913-972C-9ADB045B74BA}"/>
                </a:ext>
              </a:extLst>
            </p:cNvPr>
            <p:cNvSpPr/>
            <p:nvPr/>
          </p:nvSpPr>
          <p:spPr>
            <a:xfrm rot="5400000">
              <a:off x="816758" y="1676631"/>
              <a:ext cx="505199" cy="96678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C59A"/>
            </a:solidFill>
            <a:ln w="12700">
              <a:gradFill>
                <a:gsLst>
                  <a:gs pos="9000">
                    <a:schemeClr val="bg1"/>
                  </a:gs>
                  <a:gs pos="92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1"/>
              <a:endParaRPr lang="ko-KR" altLang="en-US" b="1">
                <a:highlight>
                  <a:srgbClr val="00C59A"/>
                </a:highlight>
                <a:latin typeface="맑은 고딕" panose="020B0503020000020004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079FF74-023F-E416-9FB6-FD9A96897074}"/>
                </a:ext>
              </a:extLst>
            </p:cNvPr>
            <p:cNvSpPr txBox="1"/>
            <p:nvPr/>
          </p:nvSpPr>
          <p:spPr>
            <a:xfrm>
              <a:off x="821729" y="1964269"/>
              <a:ext cx="471535" cy="36933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2400" b="1" spc="-8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</a:t>
              </a:r>
              <a:endParaRPr kumimoji="1" lang="ko-KR" altLang="en-US" sz="2400" b="1" spc="-80">
                <a:ln w="127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7094C21-6E69-CB48-6C73-776ACF03FCEA}"/>
              </a:ext>
            </a:extLst>
          </p:cNvPr>
          <p:cNvSpPr txBox="1"/>
          <p:nvPr/>
        </p:nvSpPr>
        <p:spPr>
          <a:xfrm>
            <a:off x="1261935" y="2477589"/>
            <a:ext cx="10244265" cy="12254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sz="14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" altLang="ko-Kore-KR" sz="2000" dirty="0">
                <a:solidFill>
                  <a:schemeClr val="tx1"/>
                </a:solidFill>
              </a:rPr>
              <a:t>ROYCHE</a:t>
            </a:r>
            <a:r>
              <a:rPr lang="ko-KR" altLang="en-US" sz="2000" dirty="0">
                <a:solidFill>
                  <a:schemeClr val="tx1"/>
                </a:solidFill>
              </a:rPr>
              <a:t>의 </a:t>
            </a:r>
            <a:r>
              <a:rPr lang="en" altLang="ko-Kore-KR" sz="2000" dirty="0">
                <a:solidFill>
                  <a:schemeClr val="tx1"/>
                </a:solidFill>
              </a:rPr>
              <a:t>RPC-20F </a:t>
            </a:r>
            <a:r>
              <a:rPr lang="ko-KR" altLang="en-US" sz="2000" dirty="0">
                <a:solidFill>
                  <a:schemeClr val="tx1"/>
                </a:solidFill>
              </a:rPr>
              <a:t>카메라에서 취득한 영상과 학습한 딥러닝 모델을 이용하여 </a:t>
            </a:r>
            <a:r>
              <a:rPr lang="ko-KR" altLang="en-US" sz="2000" b="1" dirty="0">
                <a:solidFill>
                  <a:schemeClr val="tx1"/>
                </a:solidFill>
              </a:rPr>
              <a:t>세탁물 얼룩 검출 및 분류 실험을</a:t>
            </a:r>
            <a:r>
              <a:rPr lang="ko-KR" altLang="en-US" sz="2000" dirty="0">
                <a:solidFill>
                  <a:schemeClr val="tx1"/>
                </a:solidFill>
              </a:rPr>
              <a:t> 진행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19942C6-DD86-0DE6-9456-BC716ABC2E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42877"/>
              </p:ext>
            </p:extLst>
          </p:nvPr>
        </p:nvGraphicFramePr>
        <p:xfrm>
          <a:off x="1615439" y="6426911"/>
          <a:ext cx="9281162" cy="3581398"/>
        </p:xfrm>
        <a:graphic>
          <a:graphicData uri="http://schemas.openxmlformats.org/drawingml/2006/table">
            <a:tbl>
              <a:tblPr/>
              <a:tblGrid>
                <a:gridCol w="1280161">
                  <a:extLst>
                    <a:ext uri="{9D8B030D-6E8A-4147-A177-3AD203B41FA5}">
                      <a16:colId xmlns:a16="http://schemas.microsoft.com/office/drawing/2014/main" val="44304921"/>
                    </a:ext>
                  </a:extLst>
                </a:gridCol>
                <a:gridCol w="8001001">
                  <a:extLst>
                    <a:ext uri="{9D8B030D-6E8A-4147-A177-3AD203B41FA5}">
                      <a16:colId xmlns:a16="http://schemas.microsoft.com/office/drawing/2014/main" val="2827939817"/>
                    </a:ext>
                  </a:extLst>
                </a:gridCol>
              </a:tblGrid>
              <a:tr h="623982">
                <a:tc>
                  <a:txBody>
                    <a:bodyPr/>
                    <a:lstStyle/>
                    <a:p>
                      <a:pPr algn="ctr"/>
                      <a:r>
                        <a:rPr lang="en" b="0" i="0" dirty="0">
                          <a:effectLst/>
                          <a:latin typeface="Malgun Gothic" panose="020B0503020000020004" pitchFamily="34" charset="-127"/>
                        </a:rPr>
                        <a:t>index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i="0" dirty="0">
                          <a:effectLst/>
                          <a:latin typeface="Malgun Gothic" panose="020B0503020000020004" pitchFamily="34" charset="-127"/>
                        </a:rPr>
                        <a:t>실험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842117"/>
                  </a:ext>
                </a:extLst>
              </a:tr>
              <a:tr h="42248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1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i="0" dirty="0">
                          <a:effectLst/>
                          <a:latin typeface="Malgun Gothic" panose="020B0503020000020004" pitchFamily="34" charset="-127"/>
                        </a:rPr>
                        <a:t>단일 </a:t>
                      </a:r>
                      <a:r>
                        <a:rPr lang="en" b="0" i="0" dirty="0">
                          <a:effectLst/>
                          <a:latin typeface="Malgun Gothic" panose="020B0503020000020004" pitchFamily="34" charset="-127"/>
                        </a:rPr>
                        <a:t>coffee </a:t>
                      </a:r>
                      <a:r>
                        <a:rPr lang="ko-KR" altLang="en-US" b="0" i="0" dirty="0">
                          <a:effectLst/>
                          <a:latin typeface="Malgun Gothic" panose="020B0503020000020004" pitchFamily="34" charset="-127"/>
                        </a:rPr>
                        <a:t>얼룩 검출 및 분류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9156013"/>
                  </a:ext>
                </a:extLst>
              </a:tr>
              <a:tr h="42248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2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i="0" dirty="0" err="1">
                          <a:effectLst/>
                          <a:latin typeface="Malgun Gothic" panose="020B0503020000020004" pitchFamily="34" charset="-127"/>
                        </a:rPr>
                        <a:t>크기별</a:t>
                      </a:r>
                      <a:r>
                        <a:rPr lang="ko-KR" altLang="en-US" b="0" i="0" dirty="0">
                          <a:effectLst/>
                          <a:latin typeface="Malgun Gothic" panose="020B0503020000020004" pitchFamily="34" charset="-127"/>
                        </a:rPr>
                        <a:t> </a:t>
                      </a:r>
                      <a:r>
                        <a:rPr lang="en" b="0" i="0" dirty="0">
                          <a:effectLst/>
                          <a:latin typeface="Malgun Gothic" panose="020B0503020000020004" pitchFamily="34" charset="-127"/>
                        </a:rPr>
                        <a:t>coffee </a:t>
                      </a:r>
                      <a:r>
                        <a:rPr lang="ko-KR" altLang="en-US" b="0" i="0" dirty="0">
                          <a:effectLst/>
                          <a:latin typeface="Malgun Gothic" panose="020B0503020000020004" pitchFamily="34" charset="-127"/>
                        </a:rPr>
                        <a:t>얼룩 검출 및 분류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2347318"/>
                  </a:ext>
                </a:extLst>
              </a:tr>
              <a:tr h="42248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3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i="0" dirty="0">
                          <a:effectLst/>
                          <a:latin typeface="Malgun Gothic" panose="020B0503020000020004" pitchFamily="34" charset="-127"/>
                        </a:rPr>
                        <a:t>단일 </a:t>
                      </a:r>
                      <a:r>
                        <a:rPr lang="en" b="0" i="0" dirty="0">
                          <a:effectLst/>
                          <a:latin typeface="Malgun Gothic" panose="020B0503020000020004" pitchFamily="34" charset="-127"/>
                        </a:rPr>
                        <a:t>kimchi </a:t>
                      </a:r>
                      <a:r>
                        <a:rPr lang="ko-KR" altLang="en-US" b="0" i="0" dirty="0">
                          <a:effectLst/>
                          <a:latin typeface="Malgun Gothic" panose="020B0503020000020004" pitchFamily="34" charset="-127"/>
                        </a:rPr>
                        <a:t>얼룩 검출 및 분류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970392"/>
                  </a:ext>
                </a:extLst>
              </a:tr>
              <a:tr h="42248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4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i="0" dirty="0" err="1">
                          <a:effectLst/>
                          <a:latin typeface="Malgun Gothic" panose="020B0503020000020004" pitchFamily="34" charset="-127"/>
                        </a:rPr>
                        <a:t>크기별</a:t>
                      </a:r>
                      <a:r>
                        <a:rPr lang="ko-KR" altLang="en-US" b="0" i="0" dirty="0">
                          <a:effectLst/>
                          <a:latin typeface="Malgun Gothic" panose="020B0503020000020004" pitchFamily="34" charset="-127"/>
                        </a:rPr>
                        <a:t> </a:t>
                      </a:r>
                      <a:r>
                        <a:rPr lang="en" b="0" i="0" dirty="0">
                          <a:effectLst/>
                          <a:latin typeface="Malgun Gothic" panose="020B0503020000020004" pitchFamily="34" charset="-127"/>
                        </a:rPr>
                        <a:t>kimchi  </a:t>
                      </a:r>
                      <a:r>
                        <a:rPr lang="ko-KR" altLang="en-US" b="0" i="0" dirty="0">
                          <a:effectLst/>
                          <a:latin typeface="Malgun Gothic" panose="020B0503020000020004" pitchFamily="34" charset="-127"/>
                        </a:rPr>
                        <a:t>얼룩 검출 및 분류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4748886"/>
                  </a:ext>
                </a:extLst>
              </a:tr>
              <a:tr h="42248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5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i="0" dirty="0">
                          <a:effectLst/>
                          <a:latin typeface="Malgun Gothic" panose="020B0503020000020004" pitchFamily="34" charset="-127"/>
                        </a:rPr>
                        <a:t>단일 </a:t>
                      </a:r>
                      <a:r>
                        <a:rPr lang="en" b="0" i="0" dirty="0">
                          <a:effectLst/>
                          <a:latin typeface="Malgun Gothic" panose="020B0503020000020004" pitchFamily="34" charset="-127"/>
                        </a:rPr>
                        <a:t>ink </a:t>
                      </a:r>
                      <a:r>
                        <a:rPr lang="ko-KR" altLang="en-US" b="0" i="0" dirty="0">
                          <a:effectLst/>
                          <a:latin typeface="Malgun Gothic" panose="020B0503020000020004" pitchFamily="34" charset="-127"/>
                        </a:rPr>
                        <a:t>얼룩 검출 및 분류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279989"/>
                  </a:ext>
                </a:extLst>
              </a:tr>
              <a:tr h="42248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6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i="0" dirty="0" err="1">
                          <a:effectLst/>
                          <a:latin typeface="Malgun Gothic" panose="020B0503020000020004" pitchFamily="34" charset="-127"/>
                        </a:rPr>
                        <a:t>크기별</a:t>
                      </a:r>
                      <a:r>
                        <a:rPr lang="ko-KR" altLang="en-US" b="0" i="0" dirty="0">
                          <a:effectLst/>
                          <a:latin typeface="Malgun Gothic" panose="020B0503020000020004" pitchFamily="34" charset="-127"/>
                        </a:rPr>
                        <a:t> </a:t>
                      </a:r>
                      <a:r>
                        <a:rPr lang="en" b="0" i="0" dirty="0">
                          <a:effectLst/>
                          <a:latin typeface="Malgun Gothic" panose="020B0503020000020004" pitchFamily="34" charset="-127"/>
                        </a:rPr>
                        <a:t>ink </a:t>
                      </a:r>
                      <a:r>
                        <a:rPr lang="ko-KR" altLang="en-US" b="0" i="0" dirty="0">
                          <a:effectLst/>
                          <a:latin typeface="Malgun Gothic" panose="020B0503020000020004" pitchFamily="34" charset="-127"/>
                        </a:rPr>
                        <a:t>얼룩 검출 및 분류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6022698"/>
                  </a:ext>
                </a:extLst>
              </a:tr>
              <a:tr h="42248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7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i="0" dirty="0">
                          <a:effectLst/>
                          <a:latin typeface="Malgun Gothic" panose="020B0503020000020004" pitchFamily="34" charset="-127"/>
                        </a:rPr>
                        <a:t>다중 얼룩 검출 및 분류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390985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AC60F26-1C6C-5347-5D79-E8E1692A8E93}"/>
              </a:ext>
            </a:extLst>
          </p:cNvPr>
          <p:cNvSpPr txBox="1"/>
          <p:nvPr/>
        </p:nvSpPr>
        <p:spPr>
          <a:xfrm>
            <a:off x="1071830" y="5916371"/>
            <a:ext cx="6553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/>
                <a:latin typeface="+mj-ea"/>
                <a:ea typeface="+mj-ea"/>
              </a:defRPr>
            </a:lvl1pPr>
          </a:lstStyle>
          <a:p>
            <a:r>
              <a:rPr lang="en-US" altLang="ko-KR" sz="2000" dirty="0"/>
              <a:t>- </a:t>
            </a:r>
            <a:r>
              <a:rPr lang="ko-KR" altLang="en-US" sz="2000" dirty="0"/>
              <a:t>영상을 이용한 세탁물 얼룩 검출 및 분류 실험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4B88F42-DD6F-D72A-CD73-570018C0CE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202861"/>
              </p:ext>
            </p:extLst>
          </p:nvPr>
        </p:nvGraphicFramePr>
        <p:xfrm>
          <a:off x="1615439" y="4481230"/>
          <a:ext cx="6122169" cy="1225464"/>
        </p:xfrm>
        <a:graphic>
          <a:graphicData uri="http://schemas.openxmlformats.org/drawingml/2006/table">
            <a:tbl>
              <a:tblPr/>
              <a:tblGrid>
                <a:gridCol w="2040723">
                  <a:extLst>
                    <a:ext uri="{9D8B030D-6E8A-4147-A177-3AD203B41FA5}">
                      <a16:colId xmlns:a16="http://schemas.microsoft.com/office/drawing/2014/main" val="3436816256"/>
                    </a:ext>
                  </a:extLst>
                </a:gridCol>
                <a:gridCol w="2040723">
                  <a:extLst>
                    <a:ext uri="{9D8B030D-6E8A-4147-A177-3AD203B41FA5}">
                      <a16:colId xmlns:a16="http://schemas.microsoft.com/office/drawing/2014/main" val="4171486367"/>
                    </a:ext>
                  </a:extLst>
                </a:gridCol>
                <a:gridCol w="2040723">
                  <a:extLst>
                    <a:ext uri="{9D8B030D-6E8A-4147-A177-3AD203B41FA5}">
                      <a16:colId xmlns:a16="http://schemas.microsoft.com/office/drawing/2014/main" val="3670577053"/>
                    </a:ext>
                  </a:extLst>
                </a:gridCol>
              </a:tblGrid>
              <a:tr h="612732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i="0" dirty="0">
                          <a:effectLst/>
                          <a:latin typeface="Malgun Gothic" panose="020B0503020000020004" pitchFamily="34" charset="-127"/>
                        </a:rPr>
                        <a:t>모델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0" i="0" dirty="0">
                          <a:effectLst/>
                          <a:latin typeface="Malgun Gothic" panose="020B0503020000020004" pitchFamily="34" charset="-127"/>
                        </a:rPr>
                        <a:t>Epoch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0" i="0" dirty="0" err="1">
                          <a:effectLst/>
                          <a:latin typeface="Malgun Gothic" panose="020B0503020000020004" pitchFamily="34" charset="-127"/>
                        </a:rPr>
                        <a:t>mAP</a:t>
                      </a:r>
                      <a:endParaRPr lang="en" b="0" i="0" dirty="0"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244608"/>
                  </a:ext>
                </a:extLst>
              </a:tr>
              <a:tr h="612732">
                <a:tc>
                  <a:txBody>
                    <a:bodyPr/>
                    <a:lstStyle/>
                    <a:p>
                      <a:pPr algn="ctr"/>
                      <a:r>
                        <a:rPr lang="en" b="0" i="0" dirty="0" err="1">
                          <a:solidFill>
                            <a:srgbClr val="FF0000"/>
                          </a:solidFill>
                          <a:effectLst/>
                          <a:latin typeface="Malgun Gothic" panose="020B0503020000020004" pitchFamily="34" charset="-127"/>
                        </a:rPr>
                        <a:t>MobileNet</a:t>
                      </a:r>
                      <a:endParaRPr lang="en" b="0" i="0" dirty="0">
                        <a:solidFill>
                          <a:srgbClr val="FF0000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solidFill>
                            <a:srgbClr val="FF0000"/>
                          </a:solidFill>
                          <a:effectLst/>
                          <a:latin typeface="Malgun Gothic" panose="020B0503020000020004" pitchFamily="34" charset="-127"/>
                        </a:rPr>
                        <a:t>20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solidFill>
                            <a:srgbClr val="FF0000"/>
                          </a:solidFill>
                          <a:effectLst/>
                          <a:latin typeface="Malgun Gothic" panose="020B0503020000020004" pitchFamily="34" charset="-127"/>
                        </a:rPr>
                        <a:t>92.69%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64085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77396F8-CC65-6FE1-5254-2635F90ADD0A}"/>
              </a:ext>
            </a:extLst>
          </p:cNvPr>
          <p:cNvSpPr txBox="1"/>
          <p:nvPr/>
        </p:nvSpPr>
        <p:spPr>
          <a:xfrm>
            <a:off x="-22412" y="3941248"/>
            <a:ext cx="6553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/>
                <a:latin typeface="+mj-ea"/>
                <a:ea typeface="+mj-ea"/>
              </a:defRPr>
            </a:lvl1pPr>
          </a:lstStyle>
          <a:p>
            <a:r>
              <a:rPr lang="en-US" altLang="ko-KR" sz="2000" dirty="0"/>
              <a:t>- </a:t>
            </a:r>
            <a:r>
              <a:rPr lang="ko-KR" altLang="en-US" sz="2000" dirty="0"/>
              <a:t>실험에 이용한 딥러닝 모델</a:t>
            </a:r>
          </a:p>
        </p:txBody>
      </p:sp>
    </p:spTree>
    <p:extLst>
      <p:ext uri="{BB962C8B-B14F-4D97-AF65-F5344CB8AC3E}">
        <p14:creationId xmlns:p14="http://schemas.microsoft.com/office/powerpoint/2010/main" val="3919137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0" y="13440"/>
            <a:ext cx="18288000" cy="1575837"/>
            <a:chOff x="-77329" y="-253"/>
            <a:chExt cx="6186311" cy="123595"/>
          </a:xfrm>
        </p:grpSpPr>
        <p:sp>
          <p:nvSpPr>
            <p:cNvPr id="7" name="Freeform 7"/>
            <p:cNvSpPr/>
            <p:nvPr/>
          </p:nvSpPr>
          <p:spPr>
            <a:xfrm>
              <a:off x="-77329" y="-253"/>
              <a:ext cx="6186311" cy="123595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70645" y="723900"/>
            <a:ext cx="12802555" cy="437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ko-KR" altLang="en-US" sz="4400" spc="74" dirty="0">
                <a:solidFill>
                  <a:schemeClr val="bg1"/>
                </a:solidFill>
                <a:latin typeface="Poppins Medium"/>
              </a:rPr>
              <a:t>카메라 영상을 이용한 세탁물 얼룩 검출 및 분류</a:t>
            </a:r>
            <a:r>
              <a:rPr lang="en-US" altLang="ko-KR" sz="4400" spc="74" dirty="0">
                <a:solidFill>
                  <a:schemeClr val="bg1"/>
                </a:solidFill>
                <a:latin typeface="Poppins Medium"/>
              </a:rPr>
              <a:t>(3)</a:t>
            </a:r>
            <a:endParaRPr lang="en-US" sz="4400" spc="74" dirty="0">
              <a:solidFill>
                <a:schemeClr val="bg1"/>
              </a:solidFill>
              <a:latin typeface="Poppins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24418" y="495300"/>
            <a:ext cx="718582" cy="630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ko-Kore-KR" sz="4400" dirty="0">
                <a:solidFill>
                  <a:schemeClr val="bg1"/>
                </a:solidFill>
                <a:latin typeface="Poppins Medium"/>
              </a:rPr>
              <a:t>IV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00905E3-276B-4BDA-3F61-9FB2F1268690}"/>
              </a:ext>
            </a:extLst>
          </p:cNvPr>
          <p:cNvGrpSpPr/>
          <p:nvPr/>
        </p:nvGrpSpPr>
        <p:grpSpPr>
          <a:xfrm>
            <a:off x="609600" y="1862580"/>
            <a:ext cx="11115862" cy="642917"/>
            <a:chOff x="585967" y="1769704"/>
            <a:chExt cx="12227448" cy="642917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3EB8C8FD-C212-00A3-5BDE-8484796B934A}"/>
                </a:ext>
              </a:extLst>
            </p:cNvPr>
            <p:cNvGrpSpPr/>
            <p:nvPr/>
          </p:nvGrpSpPr>
          <p:grpSpPr>
            <a:xfrm>
              <a:off x="999218" y="1769704"/>
              <a:ext cx="11814197" cy="595356"/>
              <a:chOff x="578307" y="1244503"/>
              <a:chExt cx="11814197" cy="595356"/>
            </a:xfrm>
          </p:grpSpPr>
          <p:sp>
            <p:nvSpPr>
              <p:cNvPr id="51" name="TextBox 36">
                <a:extLst>
                  <a:ext uri="{FF2B5EF4-FFF2-40B4-BE49-F238E27FC236}">
                    <a16:creationId xmlns:a16="http://schemas.microsoft.com/office/drawing/2014/main" id="{F4BCDD51-256B-2397-01AB-706B8F9D306D}"/>
                  </a:ext>
                </a:extLst>
              </p:cNvPr>
              <p:cNvSpPr txBox="1"/>
              <p:nvPr/>
            </p:nvSpPr>
            <p:spPr>
              <a:xfrm>
                <a:off x="1261207" y="1244503"/>
                <a:ext cx="11131297" cy="5953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1pPr>
                <a:lvl2pPr marL="494297" indent="3457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2pPr>
                <a:lvl3pPr marL="990323" indent="5185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3pPr>
                <a:lvl4pPr marL="1486348" indent="6913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4pPr>
                <a:lvl5pPr marL="1980645" indent="1037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5pPr>
                <a:lvl6pPr marL="2488768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6pPr>
                <a:lvl7pPr marL="2986522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7pPr>
                <a:lvl8pPr marL="3484275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8pPr>
                <a:lvl9pPr marL="3982029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9pPr>
              </a:lstStyle>
              <a:p>
                <a:pPr algn="just">
                  <a:lnSpc>
                    <a:spcPct val="160000"/>
                  </a:lnSpc>
                </a:pPr>
                <a:r>
                  <a:rPr lang="ko-KR" altLang="en-US" sz="2800" b="1" dirty="0">
                    <a:latin typeface="+mj-ea"/>
                    <a:ea typeface="+mj-ea"/>
                  </a:rPr>
                  <a:t>단일 커피 얼룩 검출 및 분류 실험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3E26A4D-B754-790D-0411-2E61CB03BCEB}"/>
                  </a:ext>
                </a:extLst>
              </p:cNvPr>
              <p:cNvSpPr txBox="1"/>
              <p:nvPr/>
            </p:nvSpPr>
            <p:spPr>
              <a:xfrm>
                <a:off x="578307" y="1441785"/>
                <a:ext cx="471535" cy="307776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000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sz="2000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9" name="사각형: 둥근 위쪽 모서리 24">
              <a:extLst>
                <a:ext uri="{FF2B5EF4-FFF2-40B4-BE49-F238E27FC236}">
                  <a16:creationId xmlns:a16="http://schemas.microsoft.com/office/drawing/2014/main" id="{23B497FC-142A-0913-972C-9ADB045B74BA}"/>
                </a:ext>
              </a:extLst>
            </p:cNvPr>
            <p:cNvSpPr/>
            <p:nvPr/>
          </p:nvSpPr>
          <p:spPr>
            <a:xfrm rot="5400000">
              <a:off x="816758" y="1676631"/>
              <a:ext cx="505199" cy="96678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C59A"/>
            </a:solidFill>
            <a:ln w="12700">
              <a:gradFill>
                <a:gsLst>
                  <a:gs pos="9000">
                    <a:schemeClr val="bg1"/>
                  </a:gs>
                  <a:gs pos="92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1"/>
              <a:endParaRPr lang="ko-KR" altLang="en-US" b="1" dirty="0">
                <a:highlight>
                  <a:srgbClr val="00C59A"/>
                </a:highlight>
                <a:latin typeface="맑은 고딕" panose="020B0503020000020004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079FF74-023F-E416-9FB6-FD9A96897074}"/>
                </a:ext>
              </a:extLst>
            </p:cNvPr>
            <p:cNvSpPr txBox="1"/>
            <p:nvPr/>
          </p:nvSpPr>
          <p:spPr>
            <a:xfrm>
              <a:off x="821729" y="1964269"/>
              <a:ext cx="471535" cy="36933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2400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</a:t>
              </a:r>
              <a:endParaRPr kumimoji="1" lang="ko-KR" altLang="en-US" sz="2400" b="1" spc="-80" dirty="0">
                <a:ln w="127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07ED5825-6CBC-287C-3F44-55857ABE85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905460"/>
              </p:ext>
            </p:extLst>
          </p:nvPr>
        </p:nvGraphicFramePr>
        <p:xfrm>
          <a:off x="10668000" y="7898218"/>
          <a:ext cx="6421419" cy="1119350"/>
        </p:xfrm>
        <a:graphic>
          <a:graphicData uri="http://schemas.openxmlformats.org/drawingml/2006/table">
            <a:tbl>
              <a:tblPr/>
              <a:tblGrid>
                <a:gridCol w="2140473">
                  <a:extLst>
                    <a:ext uri="{9D8B030D-6E8A-4147-A177-3AD203B41FA5}">
                      <a16:colId xmlns:a16="http://schemas.microsoft.com/office/drawing/2014/main" val="3062289247"/>
                    </a:ext>
                  </a:extLst>
                </a:gridCol>
                <a:gridCol w="2140473">
                  <a:extLst>
                    <a:ext uri="{9D8B030D-6E8A-4147-A177-3AD203B41FA5}">
                      <a16:colId xmlns:a16="http://schemas.microsoft.com/office/drawing/2014/main" val="1464578742"/>
                    </a:ext>
                  </a:extLst>
                </a:gridCol>
                <a:gridCol w="2140473">
                  <a:extLst>
                    <a:ext uri="{9D8B030D-6E8A-4147-A177-3AD203B41FA5}">
                      <a16:colId xmlns:a16="http://schemas.microsoft.com/office/drawing/2014/main" val="3830946936"/>
                    </a:ext>
                  </a:extLst>
                </a:gridCol>
              </a:tblGrid>
              <a:tr h="559675">
                <a:tc>
                  <a:txBody>
                    <a:bodyPr/>
                    <a:lstStyle/>
                    <a:p>
                      <a:pPr algn="ctr"/>
                      <a:r>
                        <a:rPr lang="en" b="0" i="0" dirty="0">
                          <a:effectLst/>
                          <a:latin typeface="Malgun Gothic" panose="020B0503020000020004" pitchFamily="34" charset="-127"/>
                        </a:rPr>
                        <a:t>index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i="0" dirty="0">
                          <a:effectLst/>
                          <a:latin typeface="Malgun Gothic" panose="020B0503020000020004" pitchFamily="34" charset="-127"/>
                        </a:rPr>
                        <a:t>추론 클래스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0" i="0" dirty="0">
                          <a:effectLst/>
                          <a:latin typeface="Malgun Gothic" panose="020B0503020000020004" pitchFamily="34" charset="-127"/>
                        </a:rPr>
                        <a:t>score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535951"/>
                  </a:ext>
                </a:extLst>
              </a:tr>
              <a:tr h="55967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1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0" i="0" dirty="0">
                          <a:effectLst/>
                          <a:latin typeface="Malgun Gothic" panose="020B0503020000020004" pitchFamily="34" charset="-127"/>
                        </a:rPr>
                        <a:t>coffee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0.99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711810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6BD32CF-F4DD-FBE1-5363-5525C33BB3E8}"/>
              </a:ext>
            </a:extLst>
          </p:cNvPr>
          <p:cNvSpPr txBox="1"/>
          <p:nvPr/>
        </p:nvSpPr>
        <p:spPr>
          <a:xfrm>
            <a:off x="2133600" y="9307698"/>
            <a:ext cx="6553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/>
                <a:latin typeface="+mj-ea"/>
                <a:ea typeface="+mj-ea"/>
              </a:defRPr>
            </a:lvl1pPr>
          </a:lstStyle>
          <a:p>
            <a:r>
              <a:rPr lang="en-US" altLang="ko-KR" sz="2000" dirty="0"/>
              <a:t>- </a:t>
            </a:r>
            <a:r>
              <a:rPr lang="ko-KR" altLang="en-US" sz="2000" dirty="0"/>
              <a:t>영상 추론 화면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22A429-014D-18A1-D6B3-7692310DA62E}"/>
              </a:ext>
            </a:extLst>
          </p:cNvPr>
          <p:cNvSpPr txBox="1"/>
          <p:nvPr/>
        </p:nvSpPr>
        <p:spPr>
          <a:xfrm>
            <a:off x="10536219" y="9302077"/>
            <a:ext cx="6553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/>
                <a:latin typeface="+mj-ea"/>
                <a:ea typeface="+mj-ea"/>
              </a:defRPr>
            </a:lvl1pPr>
          </a:lstStyle>
          <a:p>
            <a:r>
              <a:rPr lang="en-US" altLang="ko-KR" sz="2000" dirty="0"/>
              <a:t>- </a:t>
            </a:r>
            <a:r>
              <a:rPr lang="ko-KR" altLang="en-US" sz="2000" dirty="0"/>
              <a:t>영상 추론 결과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239B59B-66BB-46BD-FF14-8FAC28A8B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342" y="2798410"/>
            <a:ext cx="6352734" cy="4424624"/>
          </a:xfrm>
          <a:prstGeom prst="rect">
            <a:avLst/>
          </a:prstGeom>
        </p:spPr>
      </p:pic>
      <p:pic>
        <p:nvPicPr>
          <p:cNvPr id="22" name="그림 21" descr="텍스트, 가방, 셔츠, 문구용품이(가) 표시된 사진&#10;&#10;자동 생성된 설명">
            <a:extLst>
              <a:ext uri="{FF2B5EF4-FFF2-40B4-BE49-F238E27FC236}">
                <a16:creationId xmlns:a16="http://schemas.microsoft.com/office/drawing/2014/main" id="{7CDEB101-B84D-F844-1CAF-44E0BBD8D0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19" y="2731239"/>
            <a:ext cx="9163505" cy="60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76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0" y="13440"/>
            <a:ext cx="18288000" cy="1575837"/>
            <a:chOff x="-77329" y="-253"/>
            <a:chExt cx="6186311" cy="123595"/>
          </a:xfrm>
        </p:grpSpPr>
        <p:sp>
          <p:nvSpPr>
            <p:cNvPr id="7" name="Freeform 7"/>
            <p:cNvSpPr/>
            <p:nvPr/>
          </p:nvSpPr>
          <p:spPr>
            <a:xfrm>
              <a:off x="-77329" y="-253"/>
              <a:ext cx="6186311" cy="123595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70645" y="723900"/>
            <a:ext cx="12802555" cy="437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ko-KR" altLang="en-US" sz="4400" spc="74" dirty="0">
                <a:solidFill>
                  <a:schemeClr val="bg1"/>
                </a:solidFill>
                <a:latin typeface="Poppins Medium"/>
              </a:rPr>
              <a:t>카메라 영상을 이용한 세탁물 얼룩 검출 및 분류</a:t>
            </a:r>
            <a:r>
              <a:rPr lang="en-US" altLang="ko-KR" sz="4400" spc="74" dirty="0">
                <a:solidFill>
                  <a:schemeClr val="bg1"/>
                </a:solidFill>
                <a:latin typeface="Poppins Medium"/>
              </a:rPr>
              <a:t>(4)</a:t>
            </a:r>
            <a:endParaRPr lang="en-US" sz="4400" spc="74" dirty="0">
              <a:solidFill>
                <a:schemeClr val="bg1"/>
              </a:solidFill>
              <a:latin typeface="Poppins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24418" y="495300"/>
            <a:ext cx="718582" cy="630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ko-Kore-KR" sz="4400" dirty="0">
                <a:solidFill>
                  <a:schemeClr val="bg1"/>
                </a:solidFill>
                <a:latin typeface="Poppins Medium"/>
              </a:rPr>
              <a:t>IV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00905E3-276B-4BDA-3F61-9FB2F1268690}"/>
              </a:ext>
            </a:extLst>
          </p:cNvPr>
          <p:cNvGrpSpPr/>
          <p:nvPr/>
        </p:nvGrpSpPr>
        <p:grpSpPr>
          <a:xfrm>
            <a:off x="609600" y="1862580"/>
            <a:ext cx="11115862" cy="642917"/>
            <a:chOff x="585967" y="1769704"/>
            <a:chExt cx="12227448" cy="642917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3EB8C8FD-C212-00A3-5BDE-8484796B934A}"/>
                </a:ext>
              </a:extLst>
            </p:cNvPr>
            <p:cNvGrpSpPr/>
            <p:nvPr/>
          </p:nvGrpSpPr>
          <p:grpSpPr>
            <a:xfrm>
              <a:off x="999218" y="1769704"/>
              <a:ext cx="11814197" cy="595356"/>
              <a:chOff x="578307" y="1244503"/>
              <a:chExt cx="11814197" cy="595356"/>
            </a:xfrm>
          </p:grpSpPr>
          <p:sp>
            <p:nvSpPr>
              <p:cNvPr id="51" name="TextBox 36">
                <a:extLst>
                  <a:ext uri="{FF2B5EF4-FFF2-40B4-BE49-F238E27FC236}">
                    <a16:creationId xmlns:a16="http://schemas.microsoft.com/office/drawing/2014/main" id="{F4BCDD51-256B-2397-01AB-706B8F9D306D}"/>
                  </a:ext>
                </a:extLst>
              </p:cNvPr>
              <p:cNvSpPr txBox="1"/>
              <p:nvPr/>
            </p:nvSpPr>
            <p:spPr>
              <a:xfrm>
                <a:off x="1261207" y="1244503"/>
                <a:ext cx="11131297" cy="5953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1pPr>
                <a:lvl2pPr marL="494297" indent="3457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2pPr>
                <a:lvl3pPr marL="990323" indent="5185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3pPr>
                <a:lvl4pPr marL="1486348" indent="6913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4pPr>
                <a:lvl5pPr marL="1980645" indent="1037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5pPr>
                <a:lvl6pPr marL="2488768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6pPr>
                <a:lvl7pPr marL="2986522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7pPr>
                <a:lvl8pPr marL="3484275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8pPr>
                <a:lvl9pPr marL="3982029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9pPr>
              </a:lstStyle>
              <a:p>
                <a:pPr algn="just">
                  <a:lnSpc>
                    <a:spcPct val="160000"/>
                  </a:lnSpc>
                </a:pPr>
                <a:r>
                  <a:rPr lang="ko-KR" altLang="en-US" sz="2800" b="1" dirty="0">
                    <a:latin typeface="+mj-ea"/>
                    <a:ea typeface="+mj-ea"/>
                  </a:rPr>
                  <a:t>크기 별 커피 얼룩 검출 및 분류 실험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3E26A4D-B754-790D-0411-2E61CB03BCEB}"/>
                  </a:ext>
                </a:extLst>
              </p:cNvPr>
              <p:cNvSpPr txBox="1"/>
              <p:nvPr/>
            </p:nvSpPr>
            <p:spPr>
              <a:xfrm>
                <a:off x="578307" y="1441785"/>
                <a:ext cx="471535" cy="307776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000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sz="2000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9" name="사각형: 둥근 위쪽 모서리 24">
              <a:extLst>
                <a:ext uri="{FF2B5EF4-FFF2-40B4-BE49-F238E27FC236}">
                  <a16:creationId xmlns:a16="http://schemas.microsoft.com/office/drawing/2014/main" id="{23B497FC-142A-0913-972C-9ADB045B74BA}"/>
                </a:ext>
              </a:extLst>
            </p:cNvPr>
            <p:cNvSpPr/>
            <p:nvPr/>
          </p:nvSpPr>
          <p:spPr>
            <a:xfrm rot="5400000">
              <a:off x="816758" y="1676631"/>
              <a:ext cx="505199" cy="96678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C59A"/>
            </a:solidFill>
            <a:ln w="12700">
              <a:gradFill>
                <a:gsLst>
                  <a:gs pos="9000">
                    <a:schemeClr val="bg1"/>
                  </a:gs>
                  <a:gs pos="92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1"/>
              <a:endParaRPr lang="ko-KR" altLang="en-US" b="1" dirty="0">
                <a:highlight>
                  <a:srgbClr val="00C59A"/>
                </a:highlight>
                <a:latin typeface="맑은 고딕" panose="020B0503020000020004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079FF74-023F-E416-9FB6-FD9A96897074}"/>
                </a:ext>
              </a:extLst>
            </p:cNvPr>
            <p:cNvSpPr txBox="1"/>
            <p:nvPr/>
          </p:nvSpPr>
          <p:spPr>
            <a:xfrm>
              <a:off x="821729" y="1964269"/>
              <a:ext cx="471535" cy="36933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2400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</a:t>
              </a:r>
              <a:endParaRPr kumimoji="1" lang="ko-KR" altLang="en-US" sz="2400" b="1" spc="-80" dirty="0">
                <a:ln w="127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6BD32CF-F4DD-FBE1-5363-5525C33BB3E8}"/>
              </a:ext>
            </a:extLst>
          </p:cNvPr>
          <p:cNvSpPr txBox="1"/>
          <p:nvPr/>
        </p:nvSpPr>
        <p:spPr>
          <a:xfrm>
            <a:off x="2133600" y="9307698"/>
            <a:ext cx="6553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/>
                <a:latin typeface="+mj-ea"/>
                <a:ea typeface="+mj-ea"/>
              </a:defRPr>
            </a:lvl1pPr>
          </a:lstStyle>
          <a:p>
            <a:r>
              <a:rPr lang="en-US" altLang="ko-KR" sz="2000" dirty="0"/>
              <a:t>- </a:t>
            </a:r>
            <a:r>
              <a:rPr lang="ko-KR" altLang="en-US" sz="2000" dirty="0"/>
              <a:t>영상 추론 화면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22A429-014D-18A1-D6B3-7692310DA62E}"/>
              </a:ext>
            </a:extLst>
          </p:cNvPr>
          <p:cNvSpPr txBox="1"/>
          <p:nvPr/>
        </p:nvSpPr>
        <p:spPr>
          <a:xfrm>
            <a:off x="10536219" y="9302077"/>
            <a:ext cx="6553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/>
                <a:latin typeface="+mj-ea"/>
                <a:ea typeface="+mj-ea"/>
              </a:defRPr>
            </a:lvl1pPr>
          </a:lstStyle>
          <a:p>
            <a:r>
              <a:rPr lang="en-US" altLang="ko-KR" sz="2000" dirty="0"/>
              <a:t>- </a:t>
            </a:r>
            <a:r>
              <a:rPr lang="ko-KR" altLang="en-US" sz="2000" dirty="0"/>
              <a:t>영상 추론 결과</a:t>
            </a:r>
          </a:p>
        </p:txBody>
      </p:sp>
      <p:pic>
        <p:nvPicPr>
          <p:cNvPr id="3" name="그림 2" descr="스크린샷, 셔츠, 상의, 활동적 셔츠이(가) 표시된 사진&#10;&#10;자동 생성된 설명">
            <a:extLst>
              <a:ext uri="{FF2B5EF4-FFF2-40B4-BE49-F238E27FC236}">
                <a16:creationId xmlns:a16="http://schemas.microsoft.com/office/drawing/2014/main" id="{FCBAB3AE-165F-C939-D5CE-8EF4C9741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83" y="2741858"/>
            <a:ext cx="8920717" cy="6396528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41AF0FF-25E8-932C-7874-688279156F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342391"/>
              </p:ext>
            </p:extLst>
          </p:nvPr>
        </p:nvGraphicFramePr>
        <p:xfrm>
          <a:off x="10782300" y="7563509"/>
          <a:ext cx="6272775" cy="1574877"/>
        </p:xfrm>
        <a:graphic>
          <a:graphicData uri="http://schemas.openxmlformats.org/drawingml/2006/table">
            <a:tbl>
              <a:tblPr/>
              <a:tblGrid>
                <a:gridCol w="2090925">
                  <a:extLst>
                    <a:ext uri="{9D8B030D-6E8A-4147-A177-3AD203B41FA5}">
                      <a16:colId xmlns:a16="http://schemas.microsoft.com/office/drawing/2014/main" val="4073154101"/>
                    </a:ext>
                  </a:extLst>
                </a:gridCol>
                <a:gridCol w="2090925">
                  <a:extLst>
                    <a:ext uri="{9D8B030D-6E8A-4147-A177-3AD203B41FA5}">
                      <a16:colId xmlns:a16="http://schemas.microsoft.com/office/drawing/2014/main" val="1714755846"/>
                    </a:ext>
                  </a:extLst>
                </a:gridCol>
                <a:gridCol w="2090925">
                  <a:extLst>
                    <a:ext uri="{9D8B030D-6E8A-4147-A177-3AD203B41FA5}">
                      <a16:colId xmlns:a16="http://schemas.microsoft.com/office/drawing/2014/main" val="603977984"/>
                    </a:ext>
                  </a:extLst>
                </a:gridCol>
              </a:tblGrid>
              <a:tr h="524959">
                <a:tc>
                  <a:txBody>
                    <a:bodyPr/>
                    <a:lstStyle/>
                    <a:p>
                      <a:pPr algn="ctr"/>
                      <a:r>
                        <a:rPr lang="en" b="0" i="0" dirty="0">
                          <a:effectLst/>
                          <a:latin typeface="Malgun Gothic" panose="020B0503020000020004" pitchFamily="34" charset="-127"/>
                        </a:rPr>
                        <a:t>index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i="0" dirty="0">
                          <a:effectLst/>
                          <a:latin typeface="Malgun Gothic" panose="020B0503020000020004" pitchFamily="34" charset="-127"/>
                        </a:rPr>
                        <a:t>추론 클래스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0" i="0" dirty="0">
                          <a:effectLst/>
                          <a:latin typeface="Malgun Gothic" panose="020B0503020000020004" pitchFamily="34" charset="-127"/>
                        </a:rPr>
                        <a:t>score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466535"/>
                  </a:ext>
                </a:extLst>
              </a:tr>
              <a:tr h="52495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1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0" i="0" dirty="0">
                          <a:effectLst/>
                          <a:latin typeface="Malgun Gothic" panose="020B0503020000020004" pitchFamily="34" charset="-127"/>
                        </a:rPr>
                        <a:t>coffee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0.99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573120"/>
                  </a:ext>
                </a:extLst>
              </a:tr>
              <a:tr h="52495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2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0" i="0" dirty="0">
                          <a:effectLst/>
                          <a:latin typeface="Malgun Gothic" panose="020B0503020000020004" pitchFamily="34" charset="-127"/>
                        </a:rPr>
                        <a:t>coffee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0.92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2562067"/>
                  </a:ext>
                </a:extLst>
              </a:tr>
            </a:tbl>
          </a:graphicData>
        </a:graphic>
      </p:graphicFrame>
      <p:pic>
        <p:nvPicPr>
          <p:cNvPr id="13" name="그림 12" descr="활동적 셔츠, 셔츠, 상의이(가) 표시된 사진&#10;&#10;자동 생성된 설명">
            <a:extLst>
              <a:ext uri="{FF2B5EF4-FFF2-40B4-BE49-F238E27FC236}">
                <a16:creationId xmlns:a16="http://schemas.microsoft.com/office/drawing/2014/main" id="{6888A32C-CF00-63C3-02CE-A6B578928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300" y="2857500"/>
            <a:ext cx="62727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12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0" y="13440"/>
            <a:ext cx="18288000" cy="1575837"/>
            <a:chOff x="-77329" y="-253"/>
            <a:chExt cx="6186311" cy="123595"/>
          </a:xfrm>
        </p:grpSpPr>
        <p:sp>
          <p:nvSpPr>
            <p:cNvPr id="7" name="Freeform 7"/>
            <p:cNvSpPr/>
            <p:nvPr/>
          </p:nvSpPr>
          <p:spPr>
            <a:xfrm>
              <a:off x="-77329" y="-253"/>
              <a:ext cx="6186311" cy="123595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70645" y="723900"/>
            <a:ext cx="12802555" cy="437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ko-KR" altLang="en-US" sz="4400" spc="74" dirty="0">
                <a:solidFill>
                  <a:schemeClr val="bg1"/>
                </a:solidFill>
                <a:latin typeface="Poppins Medium"/>
              </a:rPr>
              <a:t>카메라 영상을 이용한 세탁물 얼룩 검출 및 분류</a:t>
            </a:r>
            <a:r>
              <a:rPr lang="en-US" altLang="ko-KR" sz="4400" spc="74" dirty="0">
                <a:solidFill>
                  <a:schemeClr val="bg1"/>
                </a:solidFill>
                <a:latin typeface="Poppins Medium"/>
              </a:rPr>
              <a:t>(5)</a:t>
            </a:r>
            <a:endParaRPr lang="en-US" sz="4400" spc="74" dirty="0">
              <a:solidFill>
                <a:schemeClr val="bg1"/>
              </a:solidFill>
              <a:latin typeface="Poppins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24418" y="495300"/>
            <a:ext cx="718582" cy="630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ko-Kore-KR" sz="4400" dirty="0">
                <a:solidFill>
                  <a:schemeClr val="bg1"/>
                </a:solidFill>
                <a:latin typeface="Poppins Medium"/>
              </a:rPr>
              <a:t>IV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00905E3-276B-4BDA-3F61-9FB2F1268690}"/>
              </a:ext>
            </a:extLst>
          </p:cNvPr>
          <p:cNvGrpSpPr/>
          <p:nvPr/>
        </p:nvGrpSpPr>
        <p:grpSpPr>
          <a:xfrm>
            <a:off x="609600" y="1862580"/>
            <a:ext cx="11115862" cy="642917"/>
            <a:chOff x="585967" y="1769704"/>
            <a:chExt cx="12227448" cy="642917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3EB8C8FD-C212-00A3-5BDE-8484796B934A}"/>
                </a:ext>
              </a:extLst>
            </p:cNvPr>
            <p:cNvGrpSpPr/>
            <p:nvPr/>
          </p:nvGrpSpPr>
          <p:grpSpPr>
            <a:xfrm>
              <a:off x="999218" y="1769704"/>
              <a:ext cx="11814197" cy="595356"/>
              <a:chOff x="578307" y="1244503"/>
              <a:chExt cx="11814197" cy="595356"/>
            </a:xfrm>
          </p:grpSpPr>
          <p:sp>
            <p:nvSpPr>
              <p:cNvPr id="51" name="TextBox 36">
                <a:extLst>
                  <a:ext uri="{FF2B5EF4-FFF2-40B4-BE49-F238E27FC236}">
                    <a16:creationId xmlns:a16="http://schemas.microsoft.com/office/drawing/2014/main" id="{F4BCDD51-256B-2397-01AB-706B8F9D306D}"/>
                  </a:ext>
                </a:extLst>
              </p:cNvPr>
              <p:cNvSpPr txBox="1"/>
              <p:nvPr/>
            </p:nvSpPr>
            <p:spPr>
              <a:xfrm>
                <a:off x="1261207" y="1244503"/>
                <a:ext cx="11131297" cy="5953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1pPr>
                <a:lvl2pPr marL="494297" indent="3457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2pPr>
                <a:lvl3pPr marL="990323" indent="5185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3pPr>
                <a:lvl4pPr marL="1486348" indent="6913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4pPr>
                <a:lvl5pPr marL="1980645" indent="1037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5pPr>
                <a:lvl6pPr marL="2488768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6pPr>
                <a:lvl7pPr marL="2986522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7pPr>
                <a:lvl8pPr marL="3484275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8pPr>
                <a:lvl9pPr marL="3982029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9pPr>
              </a:lstStyle>
              <a:p>
                <a:pPr algn="just">
                  <a:lnSpc>
                    <a:spcPct val="160000"/>
                  </a:lnSpc>
                </a:pPr>
                <a:r>
                  <a:rPr lang="ko-KR" altLang="en-US" sz="2800" b="1" dirty="0">
                    <a:latin typeface="+mj-ea"/>
                    <a:ea typeface="+mj-ea"/>
                  </a:rPr>
                  <a:t>단일 김치 얼룩 검출 및 분류 실험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3E26A4D-B754-790D-0411-2E61CB03BCEB}"/>
                  </a:ext>
                </a:extLst>
              </p:cNvPr>
              <p:cNvSpPr txBox="1"/>
              <p:nvPr/>
            </p:nvSpPr>
            <p:spPr>
              <a:xfrm>
                <a:off x="578307" y="1441785"/>
                <a:ext cx="471535" cy="307776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000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sz="2000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9" name="사각형: 둥근 위쪽 모서리 24">
              <a:extLst>
                <a:ext uri="{FF2B5EF4-FFF2-40B4-BE49-F238E27FC236}">
                  <a16:creationId xmlns:a16="http://schemas.microsoft.com/office/drawing/2014/main" id="{23B497FC-142A-0913-972C-9ADB045B74BA}"/>
                </a:ext>
              </a:extLst>
            </p:cNvPr>
            <p:cNvSpPr/>
            <p:nvPr/>
          </p:nvSpPr>
          <p:spPr>
            <a:xfrm rot="5400000">
              <a:off x="816758" y="1676631"/>
              <a:ext cx="505199" cy="96678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C59A"/>
            </a:solidFill>
            <a:ln w="12700">
              <a:gradFill>
                <a:gsLst>
                  <a:gs pos="9000">
                    <a:schemeClr val="bg1"/>
                  </a:gs>
                  <a:gs pos="92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1"/>
              <a:endParaRPr lang="ko-KR" altLang="en-US" b="1" dirty="0">
                <a:highlight>
                  <a:srgbClr val="00C59A"/>
                </a:highlight>
                <a:latin typeface="맑은 고딕" panose="020B0503020000020004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079FF74-023F-E416-9FB6-FD9A96897074}"/>
                </a:ext>
              </a:extLst>
            </p:cNvPr>
            <p:cNvSpPr txBox="1"/>
            <p:nvPr/>
          </p:nvSpPr>
          <p:spPr>
            <a:xfrm>
              <a:off x="821729" y="1964269"/>
              <a:ext cx="471535" cy="36933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2400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5.</a:t>
              </a:r>
              <a:endParaRPr kumimoji="1" lang="ko-KR" altLang="en-US" sz="2400" b="1" spc="-80" dirty="0">
                <a:ln w="127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6BD32CF-F4DD-FBE1-5363-5525C33BB3E8}"/>
              </a:ext>
            </a:extLst>
          </p:cNvPr>
          <p:cNvSpPr txBox="1"/>
          <p:nvPr/>
        </p:nvSpPr>
        <p:spPr>
          <a:xfrm>
            <a:off x="2133600" y="9307698"/>
            <a:ext cx="6553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/>
                <a:latin typeface="+mj-ea"/>
                <a:ea typeface="+mj-ea"/>
              </a:defRPr>
            </a:lvl1pPr>
          </a:lstStyle>
          <a:p>
            <a:r>
              <a:rPr lang="en-US" altLang="ko-KR" sz="2000" dirty="0"/>
              <a:t>- </a:t>
            </a:r>
            <a:r>
              <a:rPr lang="ko-KR" altLang="en-US" sz="2000" dirty="0"/>
              <a:t>영상 추론 화면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22A429-014D-18A1-D6B3-7692310DA62E}"/>
              </a:ext>
            </a:extLst>
          </p:cNvPr>
          <p:cNvSpPr txBox="1"/>
          <p:nvPr/>
        </p:nvSpPr>
        <p:spPr>
          <a:xfrm>
            <a:off x="10536219" y="9302077"/>
            <a:ext cx="6553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/>
                <a:latin typeface="+mj-ea"/>
                <a:ea typeface="+mj-ea"/>
              </a:defRPr>
            </a:lvl1pPr>
          </a:lstStyle>
          <a:p>
            <a:r>
              <a:rPr lang="en-US" altLang="ko-KR" sz="2000" dirty="0"/>
              <a:t>- </a:t>
            </a:r>
            <a:r>
              <a:rPr lang="ko-KR" altLang="en-US" sz="2000" dirty="0"/>
              <a:t>영상 추론 결과</a:t>
            </a:r>
          </a:p>
        </p:txBody>
      </p:sp>
      <p:pic>
        <p:nvPicPr>
          <p:cNvPr id="11" name="그림 10" descr="의류, 상의, 사람, 바지이(가) 표시된 사진&#10;&#10;자동 생성된 설명">
            <a:extLst>
              <a:ext uri="{FF2B5EF4-FFF2-40B4-BE49-F238E27FC236}">
                <a16:creationId xmlns:a16="http://schemas.microsoft.com/office/drawing/2014/main" id="{47754FF0-D337-DA6F-8DDD-13D3C4372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83" y="2822971"/>
            <a:ext cx="9155234" cy="6315415"/>
          </a:xfrm>
          <a:prstGeom prst="rect">
            <a:avLst/>
          </a:prstGeom>
        </p:spPr>
      </p:pic>
      <p:pic>
        <p:nvPicPr>
          <p:cNvPr id="14" name="그림 13" descr="실내이(가) 표시된 사진&#10;&#10;자동 생성된 설명">
            <a:extLst>
              <a:ext uri="{FF2B5EF4-FFF2-40B4-BE49-F238E27FC236}">
                <a16:creationId xmlns:a16="http://schemas.microsoft.com/office/drawing/2014/main" id="{A9C01FB8-429F-1B08-E334-08BB126EF9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550" y="2822971"/>
            <a:ext cx="6272775" cy="4542644"/>
          </a:xfrm>
          <a:prstGeom prst="rect">
            <a:avLst/>
          </a:prstGeom>
        </p:spPr>
      </p:pic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71CF28B-B79F-38E7-B023-2C0BB6B77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742705"/>
              </p:ext>
            </p:extLst>
          </p:nvPr>
        </p:nvGraphicFramePr>
        <p:xfrm>
          <a:off x="10782298" y="7963552"/>
          <a:ext cx="6272775" cy="1142980"/>
        </p:xfrm>
        <a:graphic>
          <a:graphicData uri="http://schemas.openxmlformats.org/drawingml/2006/table">
            <a:tbl>
              <a:tblPr/>
              <a:tblGrid>
                <a:gridCol w="2090925">
                  <a:extLst>
                    <a:ext uri="{9D8B030D-6E8A-4147-A177-3AD203B41FA5}">
                      <a16:colId xmlns:a16="http://schemas.microsoft.com/office/drawing/2014/main" val="1566082026"/>
                    </a:ext>
                  </a:extLst>
                </a:gridCol>
                <a:gridCol w="2090925">
                  <a:extLst>
                    <a:ext uri="{9D8B030D-6E8A-4147-A177-3AD203B41FA5}">
                      <a16:colId xmlns:a16="http://schemas.microsoft.com/office/drawing/2014/main" val="1708769416"/>
                    </a:ext>
                  </a:extLst>
                </a:gridCol>
                <a:gridCol w="2090925">
                  <a:extLst>
                    <a:ext uri="{9D8B030D-6E8A-4147-A177-3AD203B41FA5}">
                      <a16:colId xmlns:a16="http://schemas.microsoft.com/office/drawing/2014/main" val="213069888"/>
                    </a:ext>
                  </a:extLst>
                </a:gridCol>
              </a:tblGrid>
              <a:tr h="571490">
                <a:tc>
                  <a:txBody>
                    <a:bodyPr/>
                    <a:lstStyle/>
                    <a:p>
                      <a:pPr algn="ctr"/>
                      <a:r>
                        <a:rPr lang="en" b="0" i="0" dirty="0">
                          <a:effectLst/>
                          <a:latin typeface="Malgun Gothic" panose="020B0503020000020004" pitchFamily="34" charset="-127"/>
                        </a:rPr>
                        <a:t>index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i="0" dirty="0">
                          <a:effectLst/>
                          <a:latin typeface="Malgun Gothic" panose="020B0503020000020004" pitchFamily="34" charset="-127"/>
                        </a:rPr>
                        <a:t>추론 클래스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0" i="0" dirty="0">
                          <a:effectLst/>
                          <a:latin typeface="Malgun Gothic" panose="020B0503020000020004" pitchFamily="34" charset="-127"/>
                        </a:rPr>
                        <a:t>score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317618"/>
                  </a:ext>
                </a:extLst>
              </a:tr>
              <a:tr h="57149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1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0" i="0" dirty="0">
                          <a:effectLst/>
                          <a:latin typeface="Malgun Gothic" panose="020B0503020000020004" pitchFamily="34" charset="-127"/>
                        </a:rPr>
                        <a:t>kimchi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1.00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974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4008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0" y="13440"/>
            <a:ext cx="18288000" cy="1575837"/>
            <a:chOff x="-77329" y="-253"/>
            <a:chExt cx="6186311" cy="123595"/>
          </a:xfrm>
        </p:grpSpPr>
        <p:sp>
          <p:nvSpPr>
            <p:cNvPr id="7" name="Freeform 7"/>
            <p:cNvSpPr/>
            <p:nvPr/>
          </p:nvSpPr>
          <p:spPr>
            <a:xfrm>
              <a:off x="-77329" y="-253"/>
              <a:ext cx="6186311" cy="123595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70645" y="723900"/>
            <a:ext cx="12802555" cy="437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ko-KR" altLang="en-US" sz="4400" spc="74" dirty="0">
                <a:solidFill>
                  <a:schemeClr val="bg1"/>
                </a:solidFill>
                <a:latin typeface="Poppins Medium"/>
              </a:rPr>
              <a:t>카메라 영상을 이용한 세탁물 얼룩 검출 및 분류</a:t>
            </a:r>
            <a:r>
              <a:rPr lang="en-US" altLang="ko-KR" sz="4400" spc="74" dirty="0">
                <a:solidFill>
                  <a:schemeClr val="bg1"/>
                </a:solidFill>
                <a:latin typeface="Poppins Medium"/>
              </a:rPr>
              <a:t>(6)</a:t>
            </a:r>
            <a:endParaRPr lang="en-US" sz="4400" spc="74" dirty="0">
              <a:solidFill>
                <a:schemeClr val="bg1"/>
              </a:solidFill>
              <a:latin typeface="Poppins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24418" y="495300"/>
            <a:ext cx="718582" cy="630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ko-Kore-KR" sz="4400" dirty="0">
                <a:solidFill>
                  <a:schemeClr val="bg1"/>
                </a:solidFill>
                <a:latin typeface="Poppins Medium"/>
              </a:rPr>
              <a:t>IV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00905E3-276B-4BDA-3F61-9FB2F1268690}"/>
              </a:ext>
            </a:extLst>
          </p:cNvPr>
          <p:cNvGrpSpPr/>
          <p:nvPr/>
        </p:nvGrpSpPr>
        <p:grpSpPr>
          <a:xfrm>
            <a:off x="609600" y="1862580"/>
            <a:ext cx="11115862" cy="642917"/>
            <a:chOff x="585967" y="1769704"/>
            <a:chExt cx="12227448" cy="642917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3EB8C8FD-C212-00A3-5BDE-8484796B934A}"/>
                </a:ext>
              </a:extLst>
            </p:cNvPr>
            <p:cNvGrpSpPr/>
            <p:nvPr/>
          </p:nvGrpSpPr>
          <p:grpSpPr>
            <a:xfrm>
              <a:off x="999218" y="1769704"/>
              <a:ext cx="11814197" cy="595356"/>
              <a:chOff x="578307" y="1244503"/>
              <a:chExt cx="11814197" cy="595356"/>
            </a:xfrm>
          </p:grpSpPr>
          <p:sp>
            <p:nvSpPr>
              <p:cNvPr id="51" name="TextBox 36">
                <a:extLst>
                  <a:ext uri="{FF2B5EF4-FFF2-40B4-BE49-F238E27FC236}">
                    <a16:creationId xmlns:a16="http://schemas.microsoft.com/office/drawing/2014/main" id="{F4BCDD51-256B-2397-01AB-706B8F9D306D}"/>
                  </a:ext>
                </a:extLst>
              </p:cNvPr>
              <p:cNvSpPr txBox="1"/>
              <p:nvPr/>
            </p:nvSpPr>
            <p:spPr>
              <a:xfrm>
                <a:off x="1261207" y="1244503"/>
                <a:ext cx="11131297" cy="5953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1pPr>
                <a:lvl2pPr marL="494297" indent="3457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2pPr>
                <a:lvl3pPr marL="990323" indent="5185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3pPr>
                <a:lvl4pPr marL="1486348" indent="6913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4pPr>
                <a:lvl5pPr marL="1980645" indent="1037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5pPr>
                <a:lvl6pPr marL="2488768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6pPr>
                <a:lvl7pPr marL="2986522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7pPr>
                <a:lvl8pPr marL="3484275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8pPr>
                <a:lvl9pPr marL="3982029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9pPr>
              </a:lstStyle>
              <a:p>
                <a:pPr algn="just">
                  <a:lnSpc>
                    <a:spcPct val="160000"/>
                  </a:lnSpc>
                </a:pPr>
                <a:r>
                  <a:rPr lang="ko-KR" altLang="en-US" sz="2800" b="1" dirty="0">
                    <a:latin typeface="+mj-ea"/>
                    <a:ea typeface="+mj-ea"/>
                  </a:rPr>
                  <a:t>크기 별 김치 얼룩 검출 및 분류 실험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3E26A4D-B754-790D-0411-2E61CB03BCEB}"/>
                  </a:ext>
                </a:extLst>
              </p:cNvPr>
              <p:cNvSpPr txBox="1"/>
              <p:nvPr/>
            </p:nvSpPr>
            <p:spPr>
              <a:xfrm>
                <a:off x="578307" y="1441785"/>
                <a:ext cx="471535" cy="307776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000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sz="2000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9" name="사각형: 둥근 위쪽 모서리 24">
              <a:extLst>
                <a:ext uri="{FF2B5EF4-FFF2-40B4-BE49-F238E27FC236}">
                  <a16:creationId xmlns:a16="http://schemas.microsoft.com/office/drawing/2014/main" id="{23B497FC-142A-0913-972C-9ADB045B74BA}"/>
                </a:ext>
              </a:extLst>
            </p:cNvPr>
            <p:cNvSpPr/>
            <p:nvPr/>
          </p:nvSpPr>
          <p:spPr>
            <a:xfrm rot="5400000">
              <a:off x="816758" y="1676631"/>
              <a:ext cx="505199" cy="96678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C59A"/>
            </a:solidFill>
            <a:ln w="12700">
              <a:gradFill>
                <a:gsLst>
                  <a:gs pos="9000">
                    <a:schemeClr val="bg1"/>
                  </a:gs>
                  <a:gs pos="92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1"/>
              <a:endParaRPr lang="ko-KR" altLang="en-US" b="1" dirty="0">
                <a:highlight>
                  <a:srgbClr val="00C59A"/>
                </a:highlight>
                <a:latin typeface="맑은 고딕" panose="020B0503020000020004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079FF74-023F-E416-9FB6-FD9A96897074}"/>
                </a:ext>
              </a:extLst>
            </p:cNvPr>
            <p:cNvSpPr txBox="1"/>
            <p:nvPr/>
          </p:nvSpPr>
          <p:spPr>
            <a:xfrm>
              <a:off x="821729" y="1964269"/>
              <a:ext cx="471535" cy="36933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2400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6.</a:t>
              </a:r>
              <a:endParaRPr kumimoji="1" lang="ko-KR" altLang="en-US" sz="2400" b="1" spc="-80" dirty="0">
                <a:ln w="127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6BD32CF-F4DD-FBE1-5363-5525C33BB3E8}"/>
              </a:ext>
            </a:extLst>
          </p:cNvPr>
          <p:cNvSpPr txBox="1"/>
          <p:nvPr/>
        </p:nvSpPr>
        <p:spPr>
          <a:xfrm>
            <a:off x="2133600" y="9307698"/>
            <a:ext cx="6553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/>
                <a:latin typeface="+mj-ea"/>
                <a:ea typeface="+mj-ea"/>
              </a:defRPr>
            </a:lvl1pPr>
          </a:lstStyle>
          <a:p>
            <a:r>
              <a:rPr lang="en-US" altLang="ko-KR" sz="2000" dirty="0"/>
              <a:t>- </a:t>
            </a:r>
            <a:r>
              <a:rPr lang="ko-KR" altLang="en-US" sz="2000" dirty="0"/>
              <a:t>영상 추론 화면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22A429-014D-18A1-D6B3-7692310DA62E}"/>
              </a:ext>
            </a:extLst>
          </p:cNvPr>
          <p:cNvSpPr txBox="1"/>
          <p:nvPr/>
        </p:nvSpPr>
        <p:spPr>
          <a:xfrm>
            <a:off x="10536219" y="9302077"/>
            <a:ext cx="6553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/>
                <a:latin typeface="+mj-ea"/>
                <a:ea typeface="+mj-ea"/>
              </a:defRPr>
            </a:lvl1pPr>
          </a:lstStyle>
          <a:p>
            <a:r>
              <a:rPr lang="en-US" altLang="ko-KR" sz="2000" dirty="0"/>
              <a:t>- </a:t>
            </a:r>
            <a:r>
              <a:rPr lang="ko-KR" altLang="en-US" sz="2000" dirty="0"/>
              <a:t>영상 추론 결과</a:t>
            </a:r>
          </a:p>
        </p:txBody>
      </p:sp>
      <p:pic>
        <p:nvPicPr>
          <p:cNvPr id="3" name="그림 2" descr="스크린샷, 패브릭이(가) 표시된 사진&#10;&#10;자동 생성된 설명">
            <a:extLst>
              <a:ext uri="{FF2B5EF4-FFF2-40B4-BE49-F238E27FC236}">
                <a16:creationId xmlns:a16="http://schemas.microsoft.com/office/drawing/2014/main" id="{66FD1D6B-D3BE-C3D6-994B-A1E8521E5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83" y="2817392"/>
            <a:ext cx="9508825" cy="628914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A50EE57-CBD1-1FEE-D6F0-E7DD62068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045514"/>
              </p:ext>
            </p:extLst>
          </p:nvPr>
        </p:nvGraphicFramePr>
        <p:xfrm>
          <a:off x="10778549" y="7489094"/>
          <a:ext cx="6272775" cy="1617438"/>
        </p:xfrm>
        <a:graphic>
          <a:graphicData uri="http://schemas.openxmlformats.org/drawingml/2006/table">
            <a:tbl>
              <a:tblPr/>
              <a:tblGrid>
                <a:gridCol w="2090925">
                  <a:extLst>
                    <a:ext uri="{9D8B030D-6E8A-4147-A177-3AD203B41FA5}">
                      <a16:colId xmlns:a16="http://schemas.microsoft.com/office/drawing/2014/main" val="4085950580"/>
                    </a:ext>
                  </a:extLst>
                </a:gridCol>
                <a:gridCol w="2090925">
                  <a:extLst>
                    <a:ext uri="{9D8B030D-6E8A-4147-A177-3AD203B41FA5}">
                      <a16:colId xmlns:a16="http://schemas.microsoft.com/office/drawing/2014/main" val="2640432660"/>
                    </a:ext>
                  </a:extLst>
                </a:gridCol>
                <a:gridCol w="2090925">
                  <a:extLst>
                    <a:ext uri="{9D8B030D-6E8A-4147-A177-3AD203B41FA5}">
                      <a16:colId xmlns:a16="http://schemas.microsoft.com/office/drawing/2014/main" val="2508584241"/>
                    </a:ext>
                  </a:extLst>
                </a:gridCol>
              </a:tblGrid>
              <a:tr h="539146">
                <a:tc>
                  <a:txBody>
                    <a:bodyPr/>
                    <a:lstStyle/>
                    <a:p>
                      <a:pPr algn="ctr"/>
                      <a:r>
                        <a:rPr lang="en" b="0" i="0" dirty="0">
                          <a:effectLst/>
                          <a:latin typeface="Malgun Gothic" panose="020B0503020000020004" pitchFamily="34" charset="-127"/>
                        </a:rPr>
                        <a:t>index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i="0" dirty="0">
                          <a:effectLst/>
                          <a:latin typeface="Malgun Gothic" panose="020B0503020000020004" pitchFamily="34" charset="-127"/>
                        </a:rPr>
                        <a:t>추론 클래스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0" i="0" dirty="0">
                          <a:effectLst/>
                          <a:latin typeface="Malgun Gothic" panose="020B0503020000020004" pitchFamily="34" charset="-127"/>
                        </a:rPr>
                        <a:t>score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6706019"/>
                  </a:ext>
                </a:extLst>
              </a:tr>
              <a:tr h="53914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1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0" i="0" dirty="0">
                          <a:effectLst/>
                          <a:latin typeface="Malgun Gothic" panose="020B0503020000020004" pitchFamily="34" charset="-127"/>
                        </a:rPr>
                        <a:t>kimchi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0.98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1191962"/>
                  </a:ext>
                </a:extLst>
              </a:tr>
              <a:tr h="53914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2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0" i="0" dirty="0">
                          <a:effectLst/>
                          <a:latin typeface="Malgun Gothic" panose="020B0503020000020004" pitchFamily="34" charset="-127"/>
                        </a:rPr>
                        <a:t>kimchi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0.99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1053067"/>
                  </a:ext>
                </a:extLst>
              </a:tr>
            </a:tbl>
          </a:graphicData>
        </a:graphic>
      </p:graphicFrame>
      <p:pic>
        <p:nvPicPr>
          <p:cNvPr id="10" name="그림 9" descr="스크린샷, 셔츠, 패브릭이(가) 표시된 사진&#10;&#10;자동 생성된 설명">
            <a:extLst>
              <a:ext uri="{FF2B5EF4-FFF2-40B4-BE49-F238E27FC236}">
                <a16:creationId xmlns:a16="http://schemas.microsoft.com/office/drawing/2014/main" id="{AC51D153-64FA-F9F0-8A29-70362ADA8A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548" y="2816767"/>
            <a:ext cx="6272775" cy="424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67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0" y="13440"/>
            <a:ext cx="18288000" cy="1575837"/>
            <a:chOff x="-77329" y="-253"/>
            <a:chExt cx="6186311" cy="123595"/>
          </a:xfrm>
        </p:grpSpPr>
        <p:sp>
          <p:nvSpPr>
            <p:cNvPr id="7" name="Freeform 7"/>
            <p:cNvSpPr/>
            <p:nvPr/>
          </p:nvSpPr>
          <p:spPr>
            <a:xfrm>
              <a:off x="-77329" y="-253"/>
              <a:ext cx="6186311" cy="123595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70645" y="723900"/>
            <a:ext cx="12802555" cy="437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ko-KR" altLang="en-US" sz="4400" spc="74" dirty="0">
                <a:solidFill>
                  <a:schemeClr val="bg1"/>
                </a:solidFill>
                <a:latin typeface="Poppins Medium"/>
              </a:rPr>
              <a:t>카메라 영상을 이용한 세탁물 얼룩 검출 및 분류</a:t>
            </a:r>
            <a:r>
              <a:rPr lang="en-US" altLang="ko-KR" sz="4400" spc="74" dirty="0">
                <a:solidFill>
                  <a:schemeClr val="bg1"/>
                </a:solidFill>
                <a:latin typeface="Poppins Medium"/>
              </a:rPr>
              <a:t>(7)</a:t>
            </a:r>
            <a:endParaRPr lang="en-US" sz="4400" spc="74" dirty="0">
              <a:solidFill>
                <a:schemeClr val="bg1"/>
              </a:solidFill>
              <a:latin typeface="Poppins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24418" y="495300"/>
            <a:ext cx="718582" cy="630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ko-Kore-KR" sz="4400" dirty="0">
                <a:solidFill>
                  <a:schemeClr val="bg1"/>
                </a:solidFill>
                <a:latin typeface="Poppins Medium"/>
              </a:rPr>
              <a:t>IV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00905E3-276B-4BDA-3F61-9FB2F1268690}"/>
              </a:ext>
            </a:extLst>
          </p:cNvPr>
          <p:cNvGrpSpPr/>
          <p:nvPr/>
        </p:nvGrpSpPr>
        <p:grpSpPr>
          <a:xfrm>
            <a:off x="609600" y="1862580"/>
            <a:ext cx="11115862" cy="642917"/>
            <a:chOff x="585967" y="1769704"/>
            <a:chExt cx="12227448" cy="642917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3EB8C8FD-C212-00A3-5BDE-8484796B934A}"/>
                </a:ext>
              </a:extLst>
            </p:cNvPr>
            <p:cNvGrpSpPr/>
            <p:nvPr/>
          </p:nvGrpSpPr>
          <p:grpSpPr>
            <a:xfrm>
              <a:off x="999218" y="1769704"/>
              <a:ext cx="11814197" cy="595356"/>
              <a:chOff x="578307" y="1244503"/>
              <a:chExt cx="11814197" cy="595356"/>
            </a:xfrm>
          </p:grpSpPr>
          <p:sp>
            <p:nvSpPr>
              <p:cNvPr id="51" name="TextBox 36">
                <a:extLst>
                  <a:ext uri="{FF2B5EF4-FFF2-40B4-BE49-F238E27FC236}">
                    <a16:creationId xmlns:a16="http://schemas.microsoft.com/office/drawing/2014/main" id="{F4BCDD51-256B-2397-01AB-706B8F9D306D}"/>
                  </a:ext>
                </a:extLst>
              </p:cNvPr>
              <p:cNvSpPr txBox="1"/>
              <p:nvPr/>
            </p:nvSpPr>
            <p:spPr>
              <a:xfrm>
                <a:off x="1261207" y="1244503"/>
                <a:ext cx="11131297" cy="5953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1pPr>
                <a:lvl2pPr marL="494297" indent="3457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2pPr>
                <a:lvl3pPr marL="990323" indent="5185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3pPr>
                <a:lvl4pPr marL="1486348" indent="6913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4pPr>
                <a:lvl5pPr marL="1980645" indent="1037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5pPr>
                <a:lvl6pPr marL="2488768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6pPr>
                <a:lvl7pPr marL="2986522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7pPr>
                <a:lvl8pPr marL="3484275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8pPr>
                <a:lvl9pPr marL="3982029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9pPr>
              </a:lstStyle>
              <a:p>
                <a:pPr algn="just">
                  <a:lnSpc>
                    <a:spcPct val="160000"/>
                  </a:lnSpc>
                </a:pPr>
                <a:r>
                  <a:rPr lang="ko-KR" altLang="en-US" sz="2800" b="1" dirty="0">
                    <a:latin typeface="+mj-ea"/>
                    <a:ea typeface="+mj-ea"/>
                  </a:rPr>
                  <a:t>단일 잉크 얼룩 검출 및 분류 실험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3E26A4D-B754-790D-0411-2E61CB03BCEB}"/>
                  </a:ext>
                </a:extLst>
              </p:cNvPr>
              <p:cNvSpPr txBox="1"/>
              <p:nvPr/>
            </p:nvSpPr>
            <p:spPr>
              <a:xfrm>
                <a:off x="578307" y="1441785"/>
                <a:ext cx="471535" cy="307776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000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sz="2000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9" name="사각형: 둥근 위쪽 모서리 24">
              <a:extLst>
                <a:ext uri="{FF2B5EF4-FFF2-40B4-BE49-F238E27FC236}">
                  <a16:creationId xmlns:a16="http://schemas.microsoft.com/office/drawing/2014/main" id="{23B497FC-142A-0913-972C-9ADB045B74BA}"/>
                </a:ext>
              </a:extLst>
            </p:cNvPr>
            <p:cNvSpPr/>
            <p:nvPr/>
          </p:nvSpPr>
          <p:spPr>
            <a:xfrm rot="5400000">
              <a:off x="816758" y="1676631"/>
              <a:ext cx="505199" cy="96678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C59A"/>
            </a:solidFill>
            <a:ln w="12700">
              <a:gradFill>
                <a:gsLst>
                  <a:gs pos="9000">
                    <a:schemeClr val="bg1"/>
                  </a:gs>
                  <a:gs pos="92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1"/>
              <a:endParaRPr lang="ko-KR" altLang="en-US" b="1" dirty="0">
                <a:highlight>
                  <a:srgbClr val="00C59A"/>
                </a:highlight>
                <a:latin typeface="맑은 고딕" panose="020B0503020000020004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079FF74-023F-E416-9FB6-FD9A96897074}"/>
                </a:ext>
              </a:extLst>
            </p:cNvPr>
            <p:cNvSpPr txBox="1"/>
            <p:nvPr/>
          </p:nvSpPr>
          <p:spPr>
            <a:xfrm>
              <a:off x="821729" y="1964269"/>
              <a:ext cx="471535" cy="36933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2400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7.</a:t>
              </a:r>
              <a:endParaRPr kumimoji="1" lang="ko-KR" altLang="en-US" sz="2400" b="1" spc="-80" dirty="0">
                <a:ln w="127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6BD32CF-F4DD-FBE1-5363-5525C33BB3E8}"/>
              </a:ext>
            </a:extLst>
          </p:cNvPr>
          <p:cNvSpPr txBox="1"/>
          <p:nvPr/>
        </p:nvSpPr>
        <p:spPr>
          <a:xfrm>
            <a:off x="2133600" y="9307698"/>
            <a:ext cx="6553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/>
                <a:latin typeface="+mj-ea"/>
                <a:ea typeface="+mj-ea"/>
              </a:defRPr>
            </a:lvl1pPr>
          </a:lstStyle>
          <a:p>
            <a:r>
              <a:rPr lang="en-US" altLang="ko-KR" sz="2000" dirty="0"/>
              <a:t>- </a:t>
            </a:r>
            <a:r>
              <a:rPr lang="ko-KR" altLang="en-US" sz="2000" dirty="0"/>
              <a:t>영상 추론 화면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22A429-014D-18A1-D6B3-7692310DA62E}"/>
              </a:ext>
            </a:extLst>
          </p:cNvPr>
          <p:cNvSpPr txBox="1"/>
          <p:nvPr/>
        </p:nvSpPr>
        <p:spPr>
          <a:xfrm>
            <a:off x="10536219" y="9302077"/>
            <a:ext cx="6553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/>
                <a:latin typeface="+mj-ea"/>
                <a:ea typeface="+mj-ea"/>
              </a:defRPr>
            </a:lvl1pPr>
          </a:lstStyle>
          <a:p>
            <a:r>
              <a:rPr lang="en-US" altLang="ko-KR" sz="2000" dirty="0"/>
              <a:t>- </a:t>
            </a:r>
            <a:r>
              <a:rPr lang="ko-KR" altLang="en-US" sz="2000" dirty="0"/>
              <a:t>영상 추론 결과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F086C9C-787F-A7C5-6171-4CDE8E7F6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80565"/>
              </p:ext>
            </p:extLst>
          </p:nvPr>
        </p:nvGraphicFramePr>
        <p:xfrm>
          <a:off x="10801033" y="8023492"/>
          <a:ext cx="6250290" cy="1083040"/>
        </p:xfrm>
        <a:graphic>
          <a:graphicData uri="http://schemas.openxmlformats.org/drawingml/2006/table">
            <a:tbl>
              <a:tblPr/>
              <a:tblGrid>
                <a:gridCol w="2083430">
                  <a:extLst>
                    <a:ext uri="{9D8B030D-6E8A-4147-A177-3AD203B41FA5}">
                      <a16:colId xmlns:a16="http://schemas.microsoft.com/office/drawing/2014/main" val="4158736836"/>
                    </a:ext>
                  </a:extLst>
                </a:gridCol>
                <a:gridCol w="2083430">
                  <a:extLst>
                    <a:ext uri="{9D8B030D-6E8A-4147-A177-3AD203B41FA5}">
                      <a16:colId xmlns:a16="http://schemas.microsoft.com/office/drawing/2014/main" val="3783998782"/>
                    </a:ext>
                  </a:extLst>
                </a:gridCol>
                <a:gridCol w="2083430">
                  <a:extLst>
                    <a:ext uri="{9D8B030D-6E8A-4147-A177-3AD203B41FA5}">
                      <a16:colId xmlns:a16="http://schemas.microsoft.com/office/drawing/2014/main" val="3394021007"/>
                    </a:ext>
                  </a:extLst>
                </a:gridCol>
              </a:tblGrid>
              <a:tr h="541520">
                <a:tc>
                  <a:txBody>
                    <a:bodyPr/>
                    <a:lstStyle/>
                    <a:p>
                      <a:pPr algn="ctr"/>
                      <a:r>
                        <a:rPr lang="en" b="0" i="0" dirty="0">
                          <a:effectLst/>
                          <a:latin typeface="Malgun Gothic" panose="020B0503020000020004" pitchFamily="34" charset="-127"/>
                        </a:rPr>
                        <a:t>index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i="0" dirty="0">
                          <a:effectLst/>
                          <a:latin typeface="Malgun Gothic" panose="020B0503020000020004" pitchFamily="34" charset="-127"/>
                        </a:rPr>
                        <a:t>추론 클래스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0" i="0" dirty="0">
                          <a:effectLst/>
                          <a:latin typeface="Malgun Gothic" panose="020B0503020000020004" pitchFamily="34" charset="-127"/>
                        </a:rPr>
                        <a:t>score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442012"/>
                  </a:ext>
                </a:extLst>
              </a:tr>
              <a:tr h="54152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1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0" i="0" dirty="0">
                          <a:effectLst/>
                          <a:latin typeface="Malgun Gothic" panose="020B0503020000020004" pitchFamily="34" charset="-127"/>
                        </a:rPr>
                        <a:t>ink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0.97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7370345"/>
                  </a:ext>
                </a:extLst>
              </a:tr>
            </a:tbl>
          </a:graphicData>
        </a:graphic>
      </p:graphicFrame>
      <p:pic>
        <p:nvPicPr>
          <p:cNvPr id="11" name="그림 10" descr="의류, 상의, 셔츠, 패브릭이(가) 표시된 사진&#10;&#10;자동 생성된 설명">
            <a:extLst>
              <a:ext uri="{FF2B5EF4-FFF2-40B4-BE49-F238E27FC236}">
                <a16:creationId xmlns:a16="http://schemas.microsoft.com/office/drawing/2014/main" id="{8614EE43-08AA-2497-0253-69489E2EA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62" y="2816767"/>
            <a:ext cx="9040789" cy="6289765"/>
          </a:xfrm>
          <a:prstGeom prst="rect">
            <a:avLst/>
          </a:prstGeom>
        </p:spPr>
      </p:pic>
      <p:pic>
        <p:nvPicPr>
          <p:cNvPr id="13" name="그림 12" descr="의류, 셔츠, 상의, 활동적 셔츠이(가) 표시된 사진&#10;&#10;자동 생성된 설명">
            <a:extLst>
              <a:ext uri="{FF2B5EF4-FFF2-40B4-BE49-F238E27FC236}">
                <a16:creationId xmlns:a16="http://schemas.microsoft.com/office/drawing/2014/main" id="{552E4FC4-DE8A-C6C2-CB82-C16B3C9888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032" y="2816766"/>
            <a:ext cx="6250291" cy="477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16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0" y="13440"/>
            <a:ext cx="18288000" cy="1575837"/>
            <a:chOff x="-77329" y="-253"/>
            <a:chExt cx="6186311" cy="123595"/>
          </a:xfrm>
        </p:grpSpPr>
        <p:sp>
          <p:nvSpPr>
            <p:cNvPr id="7" name="Freeform 7"/>
            <p:cNvSpPr/>
            <p:nvPr/>
          </p:nvSpPr>
          <p:spPr>
            <a:xfrm>
              <a:off x="-77329" y="-253"/>
              <a:ext cx="6186311" cy="123595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70645" y="723900"/>
            <a:ext cx="12802555" cy="437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ko-KR" altLang="en-US" sz="4400" spc="74" dirty="0">
                <a:solidFill>
                  <a:schemeClr val="bg1"/>
                </a:solidFill>
                <a:latin typeface="Poppins Medium"/>
              </a:rPr>
              <a:t>카메라 영상을 이용한 세탁물 얼룩 검출 및 분류</a:t>
            </a:r>
            <a:r>
              <a:rPr lang="en-US" altLang="ko-KR" sz="4400" spc="74" dirty="0">
                <a:solidFill>
                  <a:schemeClr val="bg1"/>
                </a:solidFill>
                <a:latin typeface="Poppins Medium"/>
              </a:rPr>
              <a:t>(8)</a:t>
            </a:r>
            <a:endParaRPr lang="en-US" sz="4400" spc="74" dirty="0">
              <a:solidFill>
                <a:schemeClr val="bg1"/>
              </a:solidFill>
              <a:latin typeface="Poppins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24418" y="495300"/>
            <a:ext cx="718582" cy="630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ko-Kore-KR" sz="4400" dirty="0">
                <a:solidFill>
                  <a:schemeClr val="bg1"/>
                </a:solidFill>
                <a:latin typeface="Poppins Medium"/>
              </a:rPr>
              <a:t>IV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00905E3-276B-4BDA-3F61-9FB2F1268690}"/>
              </a:ext>
            </a:extLst>
          </p:cNvPr>
          <p:cNvGrpSpPr/>
          <p:nvPr/>
        </p:nvGrpSpPr>
        <p:grpSpPr>
          <a:xfrm>
            <a:off x="609600" y="1862580"/>
            <a:ext cx="11115862" cy="642917"/>
            <a:chOff x="585967" y="1769704"/>
            <a:chExt cx="12227448" cy="642917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3EB8C8FD-C212-00A3-5BDE-8484796B934A}"/>
                </a:ext>
              </a:extLst>
            </p:cNvPr>
            <p:cNvGrpSpPr/>
            <p:nvPr/>
          </p:nvGrpSpPr>
          <p:grpSpPr>
            <a:xfrm>
              <a:off x="999218" y="1769704"/>
              <a:ext cx="11814197" cy="595356"/>
              <a:chOff x="578307" y="1244503"/>
              <a:chExt cx="11814197" cy="595356"/>
            </a:xfrm>
          </p:grpSpPr>
          <p:sp>
            <p:nvSpPr>
              <p:cNvPr id="51" name="TextBox 36">
                <a:extLst>
                  <a:ext uri="{FF2B5EF4-FFF2-40B4-BE49-F238E27FC236}">
                    <a16:creationId xmlns:a16="http://schemas.microsoft.com/office/drawing/2014/main" id="{F4BCDD51-256B-2397-01AB-706B8F9D306D}"/>
                  </a:ext>
                </a:extLst>
              </p:cNvPr>
              <p:cNvSpPr txBox="1"/>
              <p:nvPr/>
            </p:nvSpPr>
            <p:spPr>
              <a:xfrm>
                <a:off x="1261207" y="1244503"/>
                <a:ext cx="11131297" cy="5953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1pPr>
                <a:lvl2pPr marL="494297" indent="3457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2pPr>
                <a:lvl3pPr marL="990323" indent="5185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3pPr>
                <a:lvl4pPr marL="1486348" indent="6913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4pPr>
                <a:lvl5pPr marL="1980645" indent="1037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5pPr>
                <a:lvl6pPr marL="2488768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6pPr>
                <a:lvl7pPr marL="2986522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7pPr>
                <a:lvl8pPr marL="3484275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8pPr>
                <a:lvl9pPr marL="3982029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9pPr>
              </a:lstStyle>
              <a:p>
                <a:pPr algn="just">
                  <a:lnSpc>
                    <a:spcPct val="160000"/>
                  </a:lnSpc>
                </a:pPr>
                <a:r>
                  <a:rPr lang="ko-KR" altLang="en-US" sz="2800" b="1" dirty="0">
                    <a:latin typeface="+mj-ea"/>
                    <a:ea typeface="+mj-ea"/>
                  </a:rPr>
                  <a:t>크기 별 잉크 얼룩 검출 및 분류 실험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3E26A4D-B754-790D-0411-2E61CB03BCEB}"/>
                  </a:ext>
                </a:extLst>
              </p:cNvPr>
              <p:cNvSpPr txBox="1"/>
              <p:nvPr/>
            </p:nvSpPr>
            <p:spPr>
              <a:xfrm>
                <a:off x="578307" y="1441785"/>
                <a:ext cx="471535" cy="307776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000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sz="2000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9" name="사각형: 둥근 위쪽 모서리 24">
              <a:extLst>
                <a:ext uri="{FF2B5EF4-FFF2-40B4-BE49-F238E27FC236}">
                  <a16:creationId xmlns:a16="http://schemas.microsoft.com/office/drawing/2014/main" id="{23B497FC-142A-0913-972C-9ADB045B74BA}"/>
                </a:ext>
              </a:extLst>
            </p:cNvPr>
            <p:cNvSpPr/>
            <p:nvPr/>
          </p:nvSpPr>
          <p:spPr>
            <a:xfrm rot="5400000">
              <a:off x="816758" y="1676631"/>
              <a:ext cx="505199" cy="96678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C59A"/>
            </a:solidFill>
            <a:ln w="12700">
              <a:gradFill>
                <a:gsLst>
                  <a:gs pos="9000">
                    <a:schemeClr val="bg1"/>
                  </a:gs>
                  <a:gs pos="92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1"/>
              <a:endParaRPr lang="ko-KR" altLang="en-US" b="1" dirty="0">
                <a:highlight>
                  <a:srgbClr val="00C59A"/>
                </a:highlight>
                <a:latin typeface="맑은 고딕" panose="020B0503020000020004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079FF74-023F-E416-9FB6-FD9A96897074}"/>
                </a:ext>
              </a:extLst>
            </p:cNvPr>
            <p:cNvSpPr txBox="1"/>
            <p:nvPr/>
          </p:nvSpPr>
          <p:spPr>
            <a:xfrm>
              <a:off x="821729" y="1964269"/>
              <a:ext cx="471535" cy="36933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2400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8.</a:t>
              </a:r>
              <a:endParaRPr kumimoji="1" lang="ko-KR" altLang="en-US" sz="2400" b="1" spc="-80" dirty="0">
                <a:ln w="127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6BD32CF-F4DD-FBE1-5363-5525C33BB3E8}"/>
              </a:ext>
            </a:extLst>
          </p:cNvPr>
          <p:cNvSpPr txBox="1"/>
          <p:nvPr/>
        </p:nvSpPr>
        <p:spPr>
          <a:xfrm>
            <a:off x="2133600" y="9307698"/>
            <a:ext cx="6553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/>
                <a:latin typeface="+mj-ea"/>
                <a:ea typeface="+mj-ea"/>
              </a:defRPr>
            </a:lvl1pPr>
          </a:lstStyle>
          <a:p>
            <a:r>
              <a:rPr lang="en-US" altLang="ko-KR" sz="2000" dirty="0"/>
              <a:t>- </a:t>
            </a:r>
            <a:r>
              <a:rPr lang="ko-KR" altLang="en-US" sz="2000" dirty="0"/>
              <a:t>영상 추론 화면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22A429-014D-18A1-D6B3-7692310DA62E}"/>
              </a:ext>
            </a:extLst>
          </p:cNvPr>
          <p:cNvSpPr txBox="1"/>
          <p:nvPr/>
        </p:nvSpPr>
        <p:spPr>
          <a:xfrm>
            <a:off x="10536219" y="9302077"/>
            <a:ext cx="6553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/>
                <a:latin typeface="+mj-ea"/>
                <a:ea typeface="+mj-ea"/>
              </a:defRPr>
            </a:lvl1pPr>
          </a:lstStyle>
          <a:p>
            <a:r>
              <a:rPr lang="en-US" altLang="ko-KR" sz="2000" dirty="0"/>
              <a:t>- </a:t>
            </a:r>
            <a:r>
              <a:rPr lang="ko-KR" altLang="en-US" sz="2000" dirty="0"/>
              <a:t>영상 추론 결과</a:t>
            </a:r>
          </a:p>
        </p:txBody>
      </p:sp>
      <p:pic>
        <p:nvPicPr>
          <p:cNvPr id="4" name="그림 3" descr="셔츠, 실내이(가) 표시된 사진&#10;&#10;자동 생성된 설명">
            <a:extLst>
              <a:ext uri="{FF2B5EF4-FFF2-40B4-BE49-F238E27FC236}">
                <a16:creationId xmlns:a16="http://schemas.microsoft.com/office/drawing/2014/main" id="{A3AA2908-1744-BE8D-28F0-5EB782026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82" y="2816766"/>
            <a:ext cx="9159599" cy="6289766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BCD6181-03A3-CBC1-378F-DED521FD1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215553"/>
              </p:ext>
            </p:extLst>
          </p:nvPr>
        </p:nvGraphicFramePr>
        <p:xfrm>
          <a:off x="10788540" y="7636066"/>
          <a:ext cx="6250290" cy="1470465"/>
        </p:xfrm>
        <a:graphic>
          <a:graphicData uri="http://schemas.openxmlformats.org/drawingml/2006/table">
            <a:tbl>
              <a:tblPr/>
              <a:tblGrid>
                <a:gridCol w="2083430">
                  <a:extLst>
                    <a:ext uri="{9D8B030D-6E8A-4147-A177-3AD203B41FA5}">
                      <a16:colId xmlns:a16="http://schemas.microsoft.com/office/drawing/2014/main" val="364828316"/>
                    </a:ext>
                  </a:extLst>
                </a:gridCol>
                <a:gridCol w="2083430">
                  <a:extLst>
                    <a:ext uri="{9D8B030D-6E8A-4147-A177-3AD203B41FA5}">
                      <a16:colId xmlns:a16="http://schemas.microsoft.com/office/drawing/2014/main" val="4164487233"/>
                    </a:ext>
                  </a:extLst>
                </a:gridCol>
                <a:gridCol w="2083430">
                  <a:extLst>
                    <a:ext uri="{9D8B030D-6E8A-4147-A177-3AD203B41FA5}">
                      <a16:colId xmlns:a16="http://schemas.microsoft.com/office/drawing/2014/main" val="3907972680"/>
                    </a:ext>
                  </a:extLst>
                </a:gridCol>
              </a:tblGrid>
              <a:tr h="490155">
                <a:tc>
                  <a:txBody>
                    <a:bodyPr/>
                    <a:lstStyle/>
                    <a:p>
                      <a:pPr algn="ctr"/>
                      <a:r>
                        <a:rPr lang="en" b="0" i="0" dirty="0">
                          <a:effectLst/>
                          <a:latin typeface="Malgun Gothic" panose="020B0503020000020004" pitchFamily="34" charset="-127"/>
                        </a:rPr>
                        <a:t>index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i="0" dirty="0">
                          <a:effectLst/>
                          <a:latin typeface="Malgun Gothic" panose="020B0503020000020004" pitchFamily="34" charset="-127"/>
                        </a:rPr>
                        <a:t>추론 클래스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0" i="0" dirty="0">
                          <a:effectLst/>
                          <a:latin typeface="Malgun Gothic" panose="020B0503020000020004" pitchFamily="34" charset="-127"/>
                        </a:rPr>
                        <a:t>score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279253"/>
                  </a:ext>
                </a:extLst>
              </a:tr>
              <a:tr h="49015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1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0" i="0" dirty="0">
                          <a:effectLst/>
                          <a:latin typeface="Malgun Gothic" panose="020B0503020000020004" pitchFamily="34" charset="-127"/>
                        </a:rPr>
                        <a:t>ink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0.96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7032255"/>
                  </a:ext>
                </a:extLst>
              </a:tr>
              <a:tr h="49015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2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0" i="0" dirty="0">
                          <a:effectLst/>
                          <a:latin typeface="Malgun Gothic" panose="020B0503020000020004" pitchFamily="34" charset="-127"/>
                        </a:rPr>
                        <a:t>ink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0.94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8254650"/>
                  </a:ext>
                </a:extLst>
              </a:tr>
            </a:tbl>
          </a:graphicData>
        </a:graphic>
      </p:graphicFrame>
      <p:pic>
        <p:nvPicPr>
          <p:cNvPr id="17" name="그림 16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F10D524F-41EF-873A-0965-374B9C12B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799" y="2857499"/>
            <a:ext cx="6314620" cy="435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24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0" y="13440"/>
            <a:ext cx="18288000" cy="1575837"/>
            <a:chOff x="-77329" y="-253"/>
            <a:chExt cx="6186311" cy="123595"/>
          </a:xfrm>
        </p:grpSpPr>
        <p:sp>
          <p:nvSpPr>
            <p:cNvPr id="7" name="Freeform 7"/>
            <p:cNvSpPr/>
            <p:nvPr/>
          </p:nvSpPr>
          <p:spPr>
            <a:xfrm>
              <a:off x="-77329" y="-253"/>
              <a:ext cx="6186311" cy="123595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70645" y="723900"/>
            <a:ext cx="12802555" cy="437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ko-KR" altLang="en-US" sz="4400" spc="74" dirty="0">
                <a:solidFill>
                  <a:schemeClr val="bg1"/>
                </a:solidFill>
                <a:latin typeface="Poppins Medium"/>
              </a:rPr>
              <a:t>카메라 영상을 이용한 세탁물 얼룩 검출 및 분류</a:t>
            </a:r>
            <a:r>
              <a:rPr lang="en-US" altLang="ko-KR" sz="4400" spc="74" dirty="0">
                <a:solidFill>
                  <a:schemeClr val="bg1"/>
                </a:solidFill>
                <a:latin typeface="Poppins Medium"/>
              </a:rPr>
              <a:t>(9)</a:t>
            </a:r>
            <a:endParaRPr lang="en-US" sz="4400" spc="74" dirty="0">
              <a:solidFill>
                <a:schemeClr val="bg1"/>
              </a:solidFill>
              <a:latin typeface="Poppins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24418" y="495300"/>
            <a:ext cx="718582" cy="630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ko-Kore-KR" sz="4400" dirty="0">
                <a:solidFill>
                  <a:schemeClr val="bg1"/>
                </a:solidFill>
                <a:latin typeface="Poppins Medium"/>
              </a:rPr>
              <a:t>IV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00905E3-276B-4BDA-3F61-9FB2F1268690}"/>
              </a:ext>
            </a:extLst>
          </p:cNvPr>
          <p:cNvGrpSpPr/>
          <p:nvPr/>
        </p:nvGrpSpPr>
        <p:grpSpPr>
          <a:xfrm>
            <a:off x="609600" y="1862580"/>
            <a:ext cx="11115862" cy="642917"/>
            <a:chOff x="585967" y="1769704"/>
            <a:chExt cx="12227448" cy="642917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3EB8C8FD-C212-00A3-5BDE-8484796B934A}"/>
                </a:ext>
              </a:extLst>
            </p:cNvPr>
            <p:cNvGrpSpPr/>
            <p:nvPr/>
          </p:nvGrpSpPr>
          <p:grpSpPr>
            <a:xfrm>
              <a:off x="999218" y="1769704"/>
              <a:ext cx="11814197" cy="595356"/>
              <a:chOff x="578307" y="1244503"/>
              <a:chExt cx="11814197" cy="595356"/>
            </a:xfrm>
          </p:grpSpPr>
          <p:sp>
            <p:nvSpPr>
              <p:cNvPr id="51" name="TextBox 36">
                <a:extLst>
                  <a:ext uri="{FF2B5EF4-FFF2-40B4-BE49-F238E27FC236}">
                    <a16:creationId xmlns:a16="http://schemas.microsoft.com/office/drawing/2014/main" id="{F4BCDD51-256B-2397-01AB-706B8F9D306D}"/>
                  </a:ext>
                </a:extLst>
              </p:cNvPr>
              <p:cNvSpPr txBox="1"/>
              <p:nvPr/>
            </p:nvSpPr>
            <p:spPr>
              <a:xfrm>
                <a:off x="1261207" y="1244503"/>
                <a:ext cx="11131297" cy="5953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1pPr>
                <a:lvl2pPr marL="494297" indent="3457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2pPr>
                <a:lvl3pPr marL="990323" indent="5185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3pPr>
                <a:lvl4pPr marL="1486348" indent="6913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4pPr>
                <a:lvl5pPr marL="1980645" indent="1037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5pPr>
                <a:lvl6pPr marL="2488768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6pPr>
                <a:lvl7pPr marL="2986522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7pPr>
                <a:lvl8pPr marL="3484275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8pPr>
                <a:lvl9pPr marL="3982029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9pPr>
              </a:lstStyle>
              <a:p>
                <a:pPr algn="just">
                  <a:lnSpc>
                    <a:spcPct val="160000"/>
                  </a:lnSpc>
                </a:pPr>
                <a:r>
                  <a:rPr lang="ko-KR" altLang="en-US" sz="2800" b="1" dirty="0">
                    <a:latin typeface="+mj-ea"/>
                    <a:ea typeface="+mj-ea"/>
                  </a:rPr>
                  <a:t>다중 얼룩 검출 및 분류 실험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3E26A4D-B754-790D-0411-2E61CB03BCEB}"/>
                  </a:ext>
                </a:extLst>
              </p:cNvPr>
              <p:cNvSpPr txBox="1"/>
              <p:nvPr/>
            </p:nvSpPr>
            <p:spPr>
              <a:xfrm>
                <a:off x="578307" y="1441785"/>
                <a:ext cx="471535" cy="307776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000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sz="2000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9" name="사각형: 둥근 위쪽 모서리 24">
              <a:extLst>
                <a:ext uri="{FF2B5EF4-FFF2-40B4-BE49-F238E27FC236}">
                  <a16:creationId xmlns:a16="http://schemas.microsoft.com/office/drawing/2014/main" id="{23B497FC-142A-0913-972C-9ADB045B74BA}"/>
                </a:ext>
              </a:extLst>
            </p:cNvPr>
            <p:cNvSpPr/>
            <p:nvPr/>
          </p:nvSpPr>
          <p:spPr>
            <a:xfrm rot="5400000">
              <a:off x="816758" y="1676631"/>
              <a:ext cx="505199" cy="96678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C59A"/>
            </a:solidFill>
            <a:ln w="12700">
              <a:gradFill>
                <a:gsLst>
                  <a:gs pos="9000">
                    <a:schemeClr val="bg1"/>
                  </a:gs>
                  <a:gs pos="92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1"/>
              <a:endParaRPr lang="ko-KR" altLang="en-US" b="1" dirty="0">
                <a:highlight>
                  <a:srgbClr val="00C59A"/>
                </a:highlight>
                <a:latin typeface="맑은 고딕" panose="020B0503020000020004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079FF74-023F-E416-9FB6-FD9A96897074}"/>
                </a:ext>
              </a:extLst>
            </p:cNvPr>
            <p:cNvSpPr txBox="1"/>
            <p:nvPr/>
          </p:nvSpPr>
          <p:spPr>
            <a:xfrm>
              <a:off x="821729" y="1964269"/>
              <a:ext cx="471535" cy="36933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2400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9.</a:t>
              </a:r>
              <a:endParaRPr kumimoji="1" lang="ko-KR" altLang="en-US" sz="2400" b="1" spc="-80" dirty="0">
                <a:ln w="127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6BD32CF-F4DD-FBE1-5363-5525C33BB3E8}"/>
              </a:ext>
            </a:extLst>
          </p:cNvPr>
          <p:cNvSpPr txBox="1"/>
          <p:nvPr/>
        </p:nvSpPr>
        <p:spPr>
          <a:xfrm>
            <a:off x="2133600" y="9307698"/>
            <a:ext cx="6553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/>
                <a:latin typeface="+mj-ea"/>
                <a:ea typeface="+mj-ea"/>
              </a:defRPr>
            </a:lvl1pPr>
          </a:lstStyle>
          <a:p>
            <a:r>
              <a:rPr lang="en-US" altLang="ko-KR" sz="2000" dirty="0"/>
              <a:t>- </a:t>
            </a:r>
            <a:r>
              <a:rPr lang="ko-KR" altLang="en-US" sz="2000" dirty="0"/>
              <a:t>영상 추론 화면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22A429-014D-18A1-D6B3-7692310DA62E}"/>
              </a:ext>
            </a:extLst>
          </p:cNvPr>
          <p:cNvSpPr txBox="1"/>
          <p:nvPr/>
        </p:nvSpPr>
        <p:spPr>
          <a:xfrm>
            <a:off x="10536219" y="9302077"/>
            <a:ext cx="6553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/>
                <a:latin typeface="+mj-ea"/>
                <a:ea typeface="+mj-ea"/>
              </a:defRPr>
            </a:lvl1pPr>
          </a:lstStyle>
          <a:p>
            <a:r>
              <a:rPr lang="en-US" altLang="ko-KR" sz="2000" dirty="0"/>
              <a:t>- </a:t>
            </a:r>
            <a:r>
              <a:rPr lang="ko-KR" altLang="en-US" sz="2000" dirty="0"/>
              <a:t>영상 추론 결과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A8C06EC-94E6-FCF3-4F03-343EB6A09C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988485"/>
              </p:ext>
            </p:extLst>
          </p:nvPr>
        </p:nvGraphicFramePr>
        <p:xfrm>
          <a:off x="10839129" y="6411722"/>
          <a:ext cx="6250290" cy="2696687"/>
        </p:xfrm>
        <a:graphic>
          <a:graphicData uri="http://schemas.openxmlformats.org/drawingml/2006/table">
            <a:tbl>
              <a:tblPr/>
              <a:tblGrid>
                <a:gridCol w="2083430">
                  <a:extLst>
                    <a:ext uri="{9D8B030D-6E8A-4147-A177-3AD203B41FA5}">
                      <a16:colId xmlns:a16="http://schemas.microsoft.com/office/drawing/2014/main" val="1463131928"/>
                    </a:ext>
                  </a:extLst>
                </a:gridCol>
                <a:gridCol w="2083430">
                  <a:extLst>
                    <a:ext uri="{9D8B030D-6E8A-4147-A177-3AD203B41FA5}">
                      <a16:colId xmlns:a16="http://schemas.microsoft.com/office/drawing/2014/main" val="3316311391"/>
                    </a:ext>
                  </a:extLst>
                </a:gridCol>
                <a:gridCol w="2083430">
                  <a:extLst>
                    <a:ext uri="{9D8B030D-6E8A-4147-A177-3AD203B41FA5}">
                      <a16:colId xmlns:a16="http://schemas.microsoft.com/office/drawing/2014/main" val="2447144745"/>
                    </a:ext>
                  </a:extLst>
                </a:gridCol>
              </a:tblGrid>
              <a:tr h="385241">
                <a:tc>
                  <a:txBody>
                    <a:bodyPr/>
                    <a:lstStyle/>
                    <a:p>
                      <a:pPr algn="ctr"/>
                      <a:r>
                        <a:rPr lang="en" b="0" i="0" dirty="0">
                          <a:effectLst/>
                          <a:latin typeface="Malgun Gothic" panose="020B0503020000020004" pitchFamily="34" charset="-127"/>
                        </a:rPr>
                        <a:t>index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i="0" dirty="0">
                          <a:effectLst/>
                          <a:latin typeface="Malgun Gothic" panose="020B0503020000020004" pitchFamily="34" charset="-127"/>
                        </a:rPr>
                        <a:t>추론 클래스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0" i="0" dirty="0">
                          <a:effectLst/>
                          <a:latin typeface="Malgun Gothic" panose="020B0503020000020004" pitchFamily="34" charset="-127"/>
                        </a:rPr>
                        <a:t>score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228650"/>
                  </a:ext>
                </a:extLst>
              </a:tr>
              <a:tr h="38524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1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0" i="0" dirty="0">
                          <a:effectLst/>
                          <a:latin typeface="Malgun Gothic" panose="020B0503020000020004" pitchFamily="34" charset="-127"/>
                        </a:rPr>
                        <a:t>coffee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0.98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6353235"/>
                  </a:ext>
                </a:extLst>
              </a:tr>
              <a:tr h="38524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2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0" i="0" dirty="0">
                          <a:effectLst/>
                          <a:latin typeface="Malgun Gothic" panose="020B0503020000020004" pitchFamily="34" charset="-127"/>
                        </a:rPr>
                        <a:t>coffee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0.99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7719997"/>
                  </a:ext>
                </a:extLst>
              </a:tr>
              <a:tr h="38524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3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0" i="0" dirty="0">
                          <a:effectLst/>
                          <a:latin typeface="Malgun Gothic" panose="020B0503020000020004" pitchFamily="34" charset="-127"/>
                        </a:rPr>
                        <a:t>kimchi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0.99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533480"/>
                  </a:ext>
                </a:extLst>
              </a:tr>
              <a:tr h="38524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4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0" i="0" dirty="0">
                          <a:effectLst/>
                          <a:latin typeface="Malgun Gothic" panose="020B0503020000020004" pitchFamily="34" charset="-127"/>
                        </a:rPr>
                        <a:t>kimchi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0.94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7631097"/>
                  </a:ext>
                </a:extLst>
              </a:tr>
              <a:tr h="38524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5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0" i="0" dirty="0">
                          <a:effectLst/>
                          <a:latin typeface="Malgun Gothic" panose="020B0503020000020004" pitchFamily="34" charset="-127"/>
                        </a:rPr>
                        <a:t>ink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0.98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4866076"/>
                  </a:ext>
                </a:extLst>
              </a:tr>
              <a:tr h="38524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6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0" i="0" dirty="0">
                          <a:effectLst/>
                          <a:latin typeface="Malgun Gothic" panose="020B0503020000020004" pitchFamily="34" charset="-127"/>
                        </a:rPr>
                        <a:t>ink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0.96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3443867"/>
                  </a:ext>
                </a:extLst>
              </a:tr>
            </a:tbl>
          </a:graphicData>
        </a:graphic>
      </p:graphicFrame>
      <p:pic>
        <p:nvPicPr>
          <p:cNvPr id="10" name="그림 9" descr="스크린샷, 아동 미술, 예술이(가) 표시된 사진&#10;&#10;자동 생성된 설명">
            <a:extLst>
              <a:ext uri="{FF2B5EF4-FFF2-40B4-BE49-F238E27FC236}">
                <a16:creationId xmlns:a16="http://schemas.microsoft.com/office/drawing/2014/main" id="{451BFAD1-A906-418C-E0D8-1481334DDD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11"/>
          <a:stretch/>
        </p:blipFill>
        <p:spPr>
          <a:xfrm>
            <a:off x="985283" y="2836765"/>
            <a:ext cx="9301717" cy="62716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492EFFC-1B4F-8FC4-5909-88F392F234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9733"/>
          <a:stretch/>
        </p:blipFill>
        <p:spPr>
          <a:xfrm>
            <a:off x="10869108" y="2885887"/>
            <a:ext cx="6220311" cy="335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29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8"/>
          <p:cNvGrpSpPr/>
          <p:nvPr/>
        </p:nvGrpSpPr>
        <p:grpSpPr>
          <a:xfrm>
            <a:off x="-14288" y="-19050"/>
            <a:ext cx="18288000" cy="10325100"/>
            <a:chOff x="0" y="0"/>
            <a:chExt cx="1370105" cy="393588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70105" cy="3935885"/>
            </a:xfrm>
            <a:custGeom>
              <a:avLst/>
              <a:gdLst/>
              <a:ahLst/>
              <a:cxnLst/>
              <a:rect l="l" t="t" r="r" b="b"/>
              <a:pathLst>
                <a:path w="1370105" h="3935885">
                  <a:moveTo>
                    <a:pt x="0" y="0"/>
                  </a:moveTo>
                  <a:lnTo>
                    <a:pt x="1370105" y="0"/>
                  </a:lnTo>
                  <a:lnTo>
                    <a:pt x="1370105" y="3935885"/>
                  </a:lnTo>
                  <a:lnTo>
                    <a:pt x="0" y="3935885"/>
                  </a:lnTo>
                  <a:close/>
                </a:path>
              </a:pathLst>
            </a:custGeom>
            <a:solidFill>
              <a:srgbClr val="00C49A"/>
            </a:solidFill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313C96F-EFED-59FD-5713-7E4A33E90F42}"/>
              </a:ext>
            </a:extLst>
          </p:cNvPr>
          <p:cNvSpPr/>
          <p:nvPr/>
        </p:nvSpPr>
        <p:spPr>
          <a:xfrm>
            <a:off x="-14288" y="2628900"/>
            <a:ext cx="18288000" cy="419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2"/>
          <p:cNvSpPr txBox="1"/>
          <p:nvPr/>
        </p:nvSpPr>
        <p:spPr>
          <a:xfrm>
            <a:off x="2362200" y="4385525"/>
            <a:ext cx="12573000" cy="677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6000" dirty="0">
                <a:solidFill>
                  <a:srgbClr val="333333"/>
                </a:solidFill>
                <a:latin typeface="Poppins Light"/>
              </a:rPr>
              <a:t>연구 배경 및 목적</a:t>
            </a:r>
            <a:endParaRPr lang="en-US" sz="6000" dirty="0">
              <a:solidFill>
                <a:srgbClr val="333333"/>
              </a:solidFill>
              <a:latin typeface="Poppins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81064" y="4382897"/>
            <a:ext cx="1011421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6000">
                <a:solidFill>
                  <a:srgbClr val="333333"/>
                </a:solidFill>
                <a:latin typeface="Poppins Medium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656204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8"/>
          <p:cNvGrpSpPr/>
          <p:nvPr/>
        </p:nvGrpSpPr>
        <p:grpSpPr>
          <a:xfrm>
            <a:off x="-14288" y="-19050"/>
            <a:ext cx="18288000" cy="10325100"/>
            <a:chOff x="0" y="0"/>
            <a:chExt cx="1370105" cy="393588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70105" cy="3935885"/>
            </a:xfrm>
            <a:custGeom>
              <a:avLst/>
              <a:gdLst/>
              <a:ahLst/>
              <a:cxnLst/>
              <a:rect l="l" t="t" r="r" b="b"/>
              <a:pathLst>
                <a:path w="1370105" h="3935885">
                  <a:moveTo>
                    <a:pt x="0" y="0"/>
                  </a:moveTo>
                  <a:lnTo>
                    <a:pt x="1370105" y="0"/>
                  </a:lnTo>
                  <a:lnTo>
                    <a:pt x="1370105" y="3935885"/>
                  </a:lnTo>
                  <a:lnTo>
                    <a:pt x="0" y="3935885"/>
                  </a:lnTo>
                  <a:close/>
                </a:path>
              </a:pathLst>
            </a:custGeom>
            <a:solidFill>
              <a:srgbClr val="00C49A"/>
            </a:solidFill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313C96F-EFED-59FD-5713-7E4A33E90F42}"/>
              </a:ext>
            </a:extLst>
          </p:cNvPr>
          <p:cNvSpPr/>
          <p:nvPr/>
        </p:nvSpPr>
        <p:spPr>
          <a:xfrm>
            <a:off x="-14288" y="2628900"/>
            <a:ext cx="18288000" cy="419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TextBox 2"/>
          <p:cNvSpPr txBox="1"/>
          <p:nvPr/>
        </p:nvSpPr>
        <p:spPr>
          <a:xfrm>
            <a:off x="2362200" y="4385525"/>
            <a:ext cx="15697200" cy="6561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5400" dirty="0">
                <a:solidFill>
                  <a:srgbClr val="333333"/>
                </a:solidFill>
                <a:latin typeface="Poppins Light"/>
              </a:rPr>
              <a:t>결론 및 향후 연구과제</a:t>
            </a:r>
            <a:endParaRPr lang="en-US" altLang="ko-Kore-KR" sz="5400" dirty="0">
              <a:solidFill>
                <a:srgbClr val="333333"/>
              </a:solidFill>
              <a:latin typeface="Poppins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81064" y="4382897"/>
            <a:ext cx="1011421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ko-Kore-KR" sz="6000" dirty="0">
                <a:solidFill>
                  <a:srgbClr val="333333"/>
                </a:solidFill>
                <a:latin typeface="Poppins Medium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756853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0" y="13440"/>
            <a:ext cx="18288000" cy="1575837"/>
            <a:chOff x="-77329" y="-253"/>
            <a:chExt cx="6186311" cy="123595"/>
          </a:xfrm>
        </p:grpSpPr>
        <p:sp>
          <p:nvSpPr>
            <p:cNvPr id="7" name="Freeform 7"/>
            <p:cNvSpPr/>
            <p:nvPr/>
          </p:nvSpPr>
          <p:spPr>
            <a:xfrm>
              <a:off x="-77329" y="-253"/>
              <a:ext cx="6186311" cy="123595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70645" y="723900"/>
            <a:ext cx="12802555" cy="437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ko-KR" altLang="en-US" sz="4400" spc="74" dirty="0">
                <a:solidFill>
                  <a:schemeClr val="bg1"/>
                </a:solidFill>
                <a:latin typeface="Poppins Medium"/>
              </a:rPr>
              <a:t>결론 및 향후 연구과제</a:t>
            </a:r>
            <a:endParaRPr lang="en-US" sz="4400" spc="74" dirty="0">
              <a:solidFill>
                <a:schemeClr val="bg1"/>
              </a:solidFill>
              <a:latin typeface="Poppins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24418" y="495300"/>
            <a:ext cx="718582" cy="630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ko-Kore-KR" sz="4400" dirty="0">
                <a:solidFill>
                  <a:schemeClr val="bg1"/>
                </a:solidFill>
                <a:latin typeface="Poppins Medium"/>
              </a:rPr>
              <a:t>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CE885-00A6-3E8B-4543-915760FE7860}"/>
              </a:ext>
            </a:extLst>
          </p:cNvPr>
          <p:cNvSpPr txBox="1"/>
          <p:nvPr/>
        </p:nvSpPr>
        <p:spPr>
          <a:xfrm>
            <a:off x="964467" y="2200611"/>
            <a:ext cx="10743130" cy="29797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sz="2400"/>
            </a:lvl1pPr>
            <a:lvl2pPr marL="518160" lvl="1" indent="-259080">
              <a:lnSpc>
                <a:spcPts val="4320"/>
              </a:lnSpc>
              <a:buFont typeface="Arial"/>
              <a:buChar char="•"/>
              <a:defRPr sz="2400">
                <a:solidFill>
                  <a:srgbClr val="333333"/>
                </a:solidFill>
                <a:latin typeface="Poppins Light"/>
              </a:defRPr>
            </a:lvl2pPr>
          </a:lstStyle>
          <a:p>
            <a:r>
              <a:rPr lang="ko-KR" altLang="en-US" sz="2000" b="1" dirty="0">
                <a:latin typeface="+mj-ea"/>
                <a:ea typeface="+mj-ea"/>
              </a:rPr>
              <a:t> </a:t>
            </a:r>
            <a:r>
              <a:rPr lang="en-US" altLang="ko-KR" sz="2000" b="1" dirty="0">
                <a:latin typeface="+mj-ea"/>
                <a:ea typeface="+mj-ea"/>
              </a:rPr>
              <a:t>COCO Dataset</a:t>
            </a:r>
            <a:r>
              <a:rPr lang="ko-KR" altLang="en-US" sz="2000" b="1" dirty="0" err="1">
                <a:latin typeface="+mj-ea"/>
                <a:ea typeface="+mj-ea"/>
              </a:rPr>
              <a:t>으로</a:t>
            </a:r>
            <a:r>
              <a:rPr lang="ko-KR" altLang="en-US" sz="2000" b="1" dirty="0">
                <a:latin typeface="+mj-ea"/>
                <a:ea typeface="+mj-ea"/>
              </a:rPr>
              <a:t> 사전 학습된 </a:t>
            </a:r>
            <a:r>
              <a:rPr lang="en-US" altLang="ko-KR" sz="2000" b="1" dirty="0" err="1">
                <a:latin typeface="+mj-ea"/>
                <a:ea typeface="+mj-ea"/>
              </a:rPr>
              <a:t>MobileNet</a:t>
            </a:r>
            <a:r>
              <a:rPr lang="ko-KR" altLang="en-US" sz="2000" b="1" dirty="0">
                <a:latin typeface="+mj-ea"/>
                <a:ea typeface="+mj-ea"/>
              </a:rPr>
              <a:t>을 백본으로 사용한 </a:t>
            </a:r>
            <a:r>
              <a:rPr lang="en-US" altLang="ko-KR" sz="2000" dirty="0">
                <a:latin typeface="+mj-ea"/>
                <a:ea typeface="+mj-ea"/>
              </a:rPr>
              <a:t>Faster R_CNN</a:t>
            </a:r>
            <a:r>
              <a:rPr lang="ko-KR" altLang="en-US" sz="2000" dirty="0">
                <a:latin typeface="+mj-ea"/>
                <a:ea typeface="+mj-ea"/>
              </a:rPr>
              <a:t>이</a:t>
            </a:r>
            <a:r>
              <a:rPr lang="ko-KR" altLang="en-US" sz="2000" b="1" dirty="0">
                <a:latin typeface="+mj-ea"/>
                <a:ea typeface="+mj-ea"/>
              </a:rPr>
              <a:t> 가장 좋은 성능을 </a:t>
            </a:r>
            <a:r>
              <a:rPr lang="ko-KR" altLang="en-US" sz="2000" dirty="0">
                <a:latin typeface="+mj-ea"/>
                <a:ea typeface="+mj-ea"/>
              </a:rPr>
              <a:t>보임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r>
              <a:rPr lang="ko-KR" altLang="en-US" sz="2000" dirty="0">
                <a:latin typeface="+mj-ea"/>
                <a:ea typeface="+mj-ea"/>
              </a:rPr>
              <a:t> 학습된 모델과 카메라를 이용하여 실제 </a:t>
            </a:r>
            <a:r>
              <a:rPr lang="ko-KR" altLang="en-US" sz="2000" b="1" dirty="0">
                <a:latin typeface="+mj-ea"/>
                <a:ea typeface="+mj-ea"/>
              </a:rPr>
              <a:t>세탁물의 얼룩 검출 및 분류 확인</a:t>
            </a:r>
            <a:endParaRPr lang="en-US" altLang="ko-KR" sz="2000" b="1" dirty="0">
              <a:latin typeface="+mj-ea"/>
              <a:ea typeface="+mj-ea"/>
            </a:endParaRPr>
          </a:p>
          <a:p>
            <a:r>
              <a:rPr lang="ko-KR" altLang="en-US" sz="2000" dirty="0">
                <a:latin typeface="+mj-ea"/>
                <a:ea typeface="+mj-ea"/>
              </a:rPr>
              <a:t> 세탁물 얼룩 검출 및 분류를 통해 </a:t>
            </a:r>
            <a:r>
              <a:rPr lang="ko-KR" altLang="en-US" sz="2000" b="1" dirty="0">
                <a:latin typeface="+mj-ea"/>
                <a:ea typeface="+mj-ea"/>
              </a:rPr>
              <a:t>세탁 방법 및 세탁 가격 도출 가능</a:t>
            </a:r>
            <a:endParaRPr lang="en-US" altLang="ko-KR" sz="2000" b="1" dirty="0">
              <a:latin typeface="+mj-ea"/>
              <a:ea typeface="+mj-ea"/>
            </a:endParaRPr>
          </a:p>
          <a:p>
            <a:r>
              <a:rPr lang="ko-KR" altLang="en-US" sz="2000" b="1" dirty="0">
                <a:latin typeface="+mj-ea"/>
                <a:ea typeface="+mj-ea"/>
              </a:rPr>
              <a:t> 자사 프로그램에 세탁물 검수 절차에 적용하여 검수 시간 단축</a:t>
            </a:r>
            <a:endParaRPr lang="en-US" altLang="ko-KR" sz="2000" b="1" dirty="0">
              <a:latin typeface="+mj-ea"/>
              <a:ea typeface="+mj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7138C1-3355-6E4B-93F0-449640A92521}"/>
              </a:ext>
            </a:extLst>
          </p:cNvPr>
          <p:cNvGrpSpPr/>
          <p:nvPr/>
        </p:nvGrpSpPr>
        <p:grpSpPr>
          <a:xfrm>
            <a:off x="424418" y="1674003"/>
            <a:ext cx="12227448" cy="578638"/>
            <a:chOff x="585967" y="1833983"/>
            <a:chExt cx="12227448" cy="57863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C9E7DBA-AFDC-BDC4-1409-F2ECDE84CA97}"/>
                </a:ext>
              </a:extLst>
            </p:cNvPr>
            <p:cNvGrpSpPr/>
            <p:nvPr/>
          </p:nvGrpSpPr>
          <p:grpSpPr>
            <a:xfrm>
              <a:off x="999218" y="1833983"/>
              <a:ext cx="11814197" cy="510333"/>
              <a:chOff x="578307" y="1308782"/>
              <a:chExt cx="11814197" cy="510333"/>
            </a:xfrm>
          </p:grpSpPr>
          <p:sp>
            <p:nvSpPr>
              <p:cNvPr id="14" name="TextBox 36">
                <a:extLst>
                  <a:ext uri="{FF2B5EF4-FFF2-40B4-BE49-F238E27FC236}">
                    <a16:creationId xmlns:a16="http://schemas.microsoft.com/office/drawing/2014/main" id="{3502988F-8D18-D0F2-C514-2417BF0E4C50}"/>
                  </a:ext>
                </a:extLst>
              </p:cNvPr>
              <p:cNvSpPr txBox="1"/>
              <p:nvPr/>
            </p:nvSpPr>
            <p:spPr>
              <a:xfrm>
                <a:off x="1261207" y="1308782"/>
                <a:ext cx="11131297" cy="51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1pPr>
                <a:lvl2pPr marL="494297" indent="3457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2pPr>
                <a:lvl3pPr marL="990323" indent="5185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3pPr>
                <a:lvl4pPr marL="1486348" indent="6913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4pPr>
                <a:lvl5pPr marL="1980645" indent="1037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5pPr>
                <a:lvl6pPr marL="2488768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6pPr>
                <a:lvl7pPr marL="2986522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7pPr>
                <a:lvl8pPr marL="3484275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8pPr>
                <a:lvl9pPr marL="3982029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9pPr>
              </a:lstStyle>
              <a:p>
                <a:pPr algn="just">
                  <a:lnSpc>
                    <a:spcPct val="160000"/>
                  </a:lnSpc>
                </a:pPr>
                <a:r>
                  <a:rPr lang="ko-KR" altLang="en-US" sz="2400" b="1" dirty="0">
                    <a:latin typeface="+mj-ea"/>
                    <a:ea typeface="+mj-ea"/>
                  </a:rPr>
                  <a:t>결론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00D6DE2-E878-E4CA-D1B4-8393335BB463}"/>
                  </a:ext>
                </a:extLst>
              </p:cNvPr>
              <p:cNvSpPr txBox="1"/>
              <p:nvPr/>
            </p:nvSpPr>
            <p:spPr>
              <a:xfrm>
                <a:off x="578307" y="1441785"/>
                <a:ext cx="471535" cy="307776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000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sz="2000" b="1" spc="-8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2" name="사각형: 둥근 위쪽 모서리 24">
              <a:extLst>
                <a:ext uri="{FF2B5EF4-FFF2-40B4-BE49-F238E27FC236}">
                  <a16:creationId xmlns:a16="http://schemas.microsoft.com/office/drawing/2014/main" id="{4C2C22B6-034A-2324-B42D-31158ECB81E0}"/>
                </a:ext>
              </a:extLst>
            </p:cNvPr>
            <p:cNvSpPr/>
            <p:nvPr/>
          </p:nvSpPr>
          <p:spPr>
            <a:xfrm rot="5400000">
              <a:off x="816758" y="1676631"/>
              <a:ext cx="505199" cy="96678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C59A"/>
            </a:solidFill>
            <a:ln w="12700">
              <a:gradFill>
                <a:gsLst>
                  <a:gs pos="9000">
                    <a:schemeClr val="bg1"/>
                  </a:gs>
                  <a:gs pos="92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1"/>
              <a:endParaRPr lang="ko-KR" altLang="en-US" b="1">
                <a:highlight>
                  <a:srgbClr val="00C59A"/>
                </a:highlight>
                <a:latin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D28FA8-1D99-2444-C2BA-4527D8D0C335}"/>
                </a:ext>
              </a:extLst>
            </p:cNvPr>
            <p:cNvSpPr txBox="1"/>
            <p:nvPr/>
          </p:nvSpPr>
          <p:spPr>
            <a:xfrm>
              <a:off x="821729" y="1964269"/>
              <a:ext cx="471535" cy="36933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2400" b="1" spc="-8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</a:t>
              </a:r>
              <a:endParaRPr kumimoji="1" lang="ko-KR" altLang="en-US" sz="2400" b="1" spc="-80">
                <a:ln w="127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3597D8-AF28-1FB2-6DAC-6D0F2241F58A}"/>
              </a:ext>
            </a:extLst>
          </p:cNvPr>
          <p:cNvGrpSpPr/>
          <p:nvPr/>
        </p:nvGrpSpPr>
        <p:grpSpPr>
          <a:xfrm>
            <a:off x="423374" y="5272568"/>
            <a:ext cx="12227448" cy="563722"/>
            <a:chOff x="585967" y="1848899"/>
            <a:chExt cx="12227448" cy="563722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F9EB6A6-923C-9CD3-B7DC-2F453D6AD42F}"/>
                </a:ext>
              </a:extLst>
            </p:cNvPr>
            <p:cNvGrpSpPr/>
            <p:nvPr/>
          </p:nvGrpSpPr>
          <p:grpSpPr>
            <a:xfrm>
              <a:off x="999218" y="1848899"/>
              <a:ext cx="11814197" cy="510333"/>
              <a:chOff x="578307" y="1323698"/>
              <a:chExt cx="11814197" cy="510333"/>
            </a:xfrm>
          </p:grpSpPr>
          <p:sp>
            <p:nvSpPr>
              <p:cNvPr id="24" name="TextBox 36">
                <a:extLst>
                  <a:ext uri="{FF2B5EF4-FFF2-40B4-BE49-F238E27FC236}">
                    <a16:creationId xmlns:a16="http://schemas.microsoft.com/office/drawing/2014/main" id="{F7AB0A4D-E3DC-51E8-50BC-1A7C8B1884DC}"/>
                  </a:ext>
                </a:extLst>
              </p:cNvPr>
              <p:cNvSpPr txBox="1"/>
              <p:nvPr/>
            </p:nvSpPr>
            <p:spPr>
              <a:xfrm>
                <a:off x="1261207" y="1323698"/>
                <a:ext cx="11131297" cy="51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1pPr>
                <a:lvl2pPr marL="494297" indent="3457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2pPr>
                <a:lvl3pPr marL="990323" indent="5185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3pPr>
                <a:lvl4pPr marL="1486348" indent="6913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4pPr>
                <a:lvl5pPr marL="1980645" indent="1037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5pPr>
                <a:lvl6pPr marL="2488768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6pPr>
                <a:lvl7pPr marL="2986522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7pPr>
                <a:lvl8pPr marL="3484275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8pPr>
                <a:lvl9pPr marL="3982029" algn="l" defTabSz="995507" rtl="0" eaLnBrk="1" latinLnBrk="1" hangingPunct="1">
                  <a:defRPr kumimoji="1" sz="1306" kern="1200">
                    <a:solidFill>
                      <a:srgbClr val="292929"/>
                    </a:solidFill>
                    <a:latin typeface="Rix모던고딕 EB" pitchFamily="18" charset="-127"/>
                    <a:ea typeface="굴림" charset="-127"/>
                    <a:cs typeface="+mn-cs"/>
                  </a:defRPr>
                </a:lvl9pPr>
              </a:lstStyle>
              <a:p>
                <a:pPr algn="just">
                  <a:lnSpc>
                    <a:spcPct val="160000"/>
                  </a:lnSpc>
                </a:pPr>
                <a:r>
                  <a:rPr lang="ko-KR" altLang="en-US" sz="2400" b="1" dirty="0">
                    <a:latin typeface="+mj-ea"/>
                    <a:ea typeface="+mj-ea"/>
                  </a:rPr>
                  <a:t>향후 연구과제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6B1D974-A840-6EA6-8FE8-333090A48672}"/>
                  </a:ext>
                </a:extLst>
              </p:cNvPr>
              <p:cNvSpPr txBox="1"/>
              <p:nvPr/>
            </p:nvSpPr>
            <p:spPr>
              <a:xfrm>
                <a:off x="578307" y="1441785"/>
                <a:ext cx="471535" cy="307776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000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sz="2000" b="1" spc="-8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1" name="사각형: 둥근 위쪽 모서리 24">
              <a:extLst>
                <a:ext uri="{FF2B5EF4-FFF2-40B4-BE49-F238E27FC236}">
                  <a16:creationId xmlns:a16="http://schemas.microsoft.com/office/drawing/2014/main" id="{99269D96-A8F8-6D78-3D23-F15F5598B945}"/>
                </a:ext>
              </a:extLst>
            </p:cNvPr>
            <p:cNvSpPr/>
            <p:nvPr/>
          </p:nvSpPr>
          <p:spPr>
            <a:xfrm rot="5400000">
              <a:off x="816758" y="1676631"/>
              <a:ext cx="505199" cy="96678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C59A"/>
            </a:solidFill>
            <a:ln w="12700">
              <a:gradFill>
                <a:gsLst>
                  <a:gs pos="9000">
                    <a:schemeClr val="bg1"/>
                  </a:gs>
                  <a:gs pos="92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1"/>
              <a:endParaRPr lang="ko-KR" altLang="en-US" b="1">
                <a:highlight>
                  <a:srgbClr val="00C59A"/>
                </a:highlight>
                <a:latin typeface="맑은 고딕" panose="020B050302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B0C119-60AF-8C65-A955-DA31B15EE37A}"/>
                </a:ext>
              </a:extLst>
            </p:cNvPr>
            <p:cNvSpPr txBox="1"/>
            <p:nvPr/>
          </p:nvSpPr>
          <p:spPr>
            <a:xfrm>
              <a:off x="821729" y="1964269"/>
              <a:ext cx="471535" cy="36933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2400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</a:t>
              </a:r>
              <a:endParaRPr kumimoji="1" lang="ko-KR" altLang="en-US" sz="2400" b="1" spc="-80" dirty="0">
                <a:ln w="127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AEDE027-B409-48B9-A01A-6D36C1D2D82F}"/>
              </a:ext>
            </a:extLst>
          </p:cNvPr>
          <p:cNvSpPr txBox="1"/>
          <p:nvPr/>
        </p:nvSpPr>
        <p:spPr>
          <a:xfrm>
            <a:off x="869503" y="5739339"/>
            <a:ext cx="14465574" cy="2183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sz="2400"/>
            </a:lvl1pPr>
            <a:lvl2pPr marL="518160" lvl="1" indent="-259080">
              <a:lnSpc>
                <a:spcPts val="4320"/>
              </a:lnSpc>
              <a:buFont typeface="Arial"/>
              <a:buChar char="•"/>
              <a:defRPr sz="2400">
                <a:solidFill>
                  <a:srgbClr val="333333"/>
                </a:solidFill>
                <a:latin typeface="Poppins Light"/>
              </a:defRPr>
            </a:lvl2pPr>
          </a:lstStyle>
          <a:p>
            <a:pPr>
              <a:lnSpc>
                <a:spcPct val="250000"/>
              </a:lnSpc>
            </a:pPr>
            <a:r>
              <a:rPr lang="ko-KR" altLang="en-US" sz="2000" b="1" dirty="0"/>
              <a:t>그림이나 패턴이 존재하는 세탁물에서의 얼룩 검출 및 분류</a:t>
            </a:r>
            <a:endParaRPr lang="en-US" altLang="ko-KR" sz="2000" b="1" dirty="0"/>
          </a:p>
          <a:p>
            <a:pPr>
              <a:lnSpc>
                <a:spcPct val="250000"/>
              </a:lnSpc>
            </a:pPr>
            <a:r>
              <a:rPr lang="ko-KR" altLang="en-US" sz="2000" b="1" dirty="0"/>
              <a:t>흰 세탁물 뿐 아니라 다양한 색상의 세탁물에서의 얼룩 검출 및 분류</a:t>
            </a:r>
            <a:endParaRPr lang="en-US" altLang="ko-KR" sz="2000" b="1" dirty="0"/>
          </a:p>
          <a:p>
            <a:pPr>
              <a:lnSpc>
                <a:spcPct val="250000"/>
              </a:lnSpc>
            </a:pPr>
            <a:r>
              <a:rPr lang="ko-KR" altLang="en-US" sz="2000" b="1" dirty="0"/>
              <a:t>카메라와 세탁물의 거리를 판단하여 얼룩 크기 측정</a:t>
            </a:r>
            <a:endParaRPr lang="en-US" altLang="ko-KR" sz="2000" b="1" dirty="0"/>
          </a:p>
        </p:txBody>
      </p:sp>
      <p:pic>
        <p:nvPicPr>
          <p:cNvPr id="29" name="그림 28" descr="패턴(패션 디자인), 턱받이이(가) 표시된 사진&#10;&#10;자동 생성된 설명">
            <a:extLst>
              <a:ext uri="{FF2B5EF4-FFF2-40B4-BE49-F238E27FC236}">
                <a16:creationId xmlns:a16="http://schemas.microsoft.com/office/drawing/2014/main" id="{F79C7BE2-698B-8DA8-0305-062961DE3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645" y="8002813"/>
            <a:ext cx="2689683" cy="2040287"/>
          </a:xfrm>
          <a:prstGeom prst="rect">
            <a:avLst/>
          </a:prstGeom>
        </p:spPr>
      </p:pic>
      <p:pic>
        <p:nvPicPr>
          <p:cNvPr id="32" name="그림 31" descr="진, 사람, 데님, 청바지이(가) 표시된 사진&#10;&#10;자동 생성된 설명">
            <a:extLst>
              <a:ext uri="{FF2B5EF4-FFF2-40B4-BE49-F238E27FC236}">
                <a16:creationId xmlns:a16="http://schemas.microsoft.com/office/drawing/2014/main" id="{E5829CB6-553B-950D-2F5D-BDE682E374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083" y="8002813"/>
            <a:ext cx="2689683" cy="2040287"/>
          </a:xfrm>
          <a:prstGeom prst="rect">
            <a:avLst/>
          </a:prstGeom>
        </p:spPr>
      </p:pic>
      <p:pic>
        <p:nvPicPr>
          <p:cNvPr id="34" name="그림 33" descr="패턴이(가) 표시된 사진&#10;&#10;자동 생성된 설명">
            <a:extLst>
              <a:ext uri="{FF2B5EF4-FFF2-40B4-BE49-F238E27FC236}">
                <a16:creationId xmlns:a16="http://schemas.microsoft.com/office/drawing/2014/main" id="{9AFA46E1-9290-41CF-16B4-3F915FDA287F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521" y="8002813"/>
            <a:ext cx="2689200" cy="2041200"/>
          </a:xfrm>
          <a:prstGeom prst="rect">
            <a:avLst/>
          </a:prstGeom>
        </p:spPr>
      </p:pic>
      <p:pic>
        <p:nvPicPr>
          <p:cNvPr id="36" name="그림 35" descr="셔츠, 의류, 커피잔, 테이블웨어이(가) 표시된 사진&#10;&#10;자동 생성된 설명">
            <a:extLst>
              <a:ext uri="{FF2B5EF4-FFF2-40B4-BE49-F238E27FC236}">
                <a16:creationId xmlns:a16="http://schemas.microsoft.com/office/drawing/2014/main" id="{CDC30459-E2C0-7193-4081-24A8D1FE94FB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476" y="8012543"/>
            <a:ext cx="2689200" cy="2041200"/>
          </a:xfrm>
          <a:prstGeom prst="rect">
            <a:avLst/>
          </a:prstGeom>
        </p:spPr>
      </p:pic>
      <p:pic>
        <p:nvPicPr>
          <p:cNvPr id="38" name="그림 37" descr="옷걸이, 직물, 의류, 옷장이(가) 표시된 사진&#10;&#10;자동 생성된 설명">
            <a:extLst>
              <a:ext uri="{FF2B5EF4-FFF2-40B4-BE49-F238E27FC236}">
                <a16:creationId xmlns:a16="http://schemas.microsoft.com/office/drawing/2014/main" id="{08B30C5B-3AB3-6BC2-08F0-6430F0484C8E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1431" y="8012543"/>
            <a:ext cx="2689200" cy="2041200"/>
          </a:xfrm>
          <a:prstGeom prst="rect">
            <a:avLst/>
          </a:prstGeom>
        </p:spPr>
      </p:pic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81D5A8C8-BE1D-FABB-315E-2FA26E177E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123470"/>
              </p:ext>
            </p:extLst>
          </p:nvPr>
        </p:nvGraphicFramePr>
        <p:xfrm>
          <a:off x="12192000" y="2736685"/>
          <a:ext cx="5817282" cy="2702748"/>
        </p:xfrm>
        <a:graphic>
          <a:graphicData uri="http://schemas.openxmlformats.org/drawingml/2006/table">
            <a:tbl>
              <a:tblPr/>
              <a:tblGrid>
                <a:gridCol w="1939094">
                  <a:extLst>
                    <a:ext uri="{9D8B030D-6E8A-4147-A177-3AD203B41FA5}">
                      <a16:colId xmlns:a16="http://schemas.microsoft.com/office/drawing/2014/main" val="3436816256"/>
                    </a:ext>
                  </a:extLst>
                </a:gridCol>
                <a:gridCol w="1939094">
                  <a:extLst>
                    <a:ext uri="{9D8B030D-6E8A-4147-A177-3AD203B41FA5}">
                      <a16:colId xmlns:a16="http://schemas.microsoft.com/office/drawing/2014/main" val="4171486367"/>
                    </a:ext>
                  </a:extLst>
                </a:gridCol>
                <a:gridCol w="1939094">
                  <a:extLst>
                    <a:ext uri="{9D8B030D-6E8A-4147-A177-3AD203B41FA5}">
                      <a16:colId xmlns:a16="http://schemas.microsoft.com/office/drawing/2014/main" val="3670577053"/>
                    </a:ext>
                  </a:extLst>
                </a:gridCol>
              </a:tblGrid>
              <a:tr h="675687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i="0" dirty="0">
                          <a:effectLst/>
                          <a:latin typeface="Malgun Gothic" panose="020B0503020000020004" pitchFamily="34" charset="-127"/>
                        </a:rPr>
                        <a:t>모델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0" i="0" dirty="0">
                          <a:effectLst/>
                          <a:latin typeface="Malgun Gothic" panose="020B0503020000020004" pitchFamily="34" charset="-127"/>
                        </a:rPr>
                        <a:t>Epoch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0" i="0" dirty="0" err="1">
                          <a:effectLst/>
                          <a:latin typeface="Malgun Gothic" panose="020B0503020000020004" pitchFamily="34" charset="-127"/>
                        </a:rPr>
                        <a:t>mAP</a:t>
                      </a:r>
                      <a:endParaRPr lang="en" b="0" i="0" dirty="0"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244608"/>
                  </a:ext>
                </a:extLst>
              </a:tr>
              <a:tr h="675687">
                <a:tc>
                  <a:txBody>
                    <a:bodyPr/>
                    <a:lstStyle/>
                    <a:p>
                      <a:pPr algn="ctr"/>
                      <a:r>
                        <a:rPr lang="en" b="0" i="0" dirty="0">
                          <a:solidFill>
                            <a:srgbClr val="FF0000"/>
                          </a:solidFill>
                          <a:effectLst/>
                          <a:latin typeface="Malgun Gothic" panose="020B0503020000020004" pitchFamily="34" charset="-127"/>
                        </a:rPr>
                        <a:t>Faster R_CNN</a:t>
                      </a:r>
                    </a:p>
                    <a:p>
                      <a:pPr algn="ctr"/>
                      <a:r>
                        <a:rPr lang="en" b="0" i="0" dirty="0" err="1">
                          <a:solidFill>
                            <a:srgbClr val="FF0000"/>
                          </a:solidFill>
                          <a:effectLst/>
                          <a:latin typeface="Malgun Gothic" panose="020B0503020000020004" pitchFamily="34" charset="-127"/>
                        </a:rPr>
                        <a:t>MobileNet</a:t>
                      </a:r>
                      <a:endParaRPr lang="en" b="0" i="0" dirty="0">
                        <a:solidFill>
                          <a:srgbClr val="FF0000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solidFill>
                            <a:srgbClr val="FF0000"/>
                          </a:solidFill>
                          <a:effectLst/>
                          <a:latin typeface="Malgun Gothic" panose="020B0503020000020004" pitchFamily="34" charset="-127"/>
                        </a:rPr>
                        <a:t>20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solidFill>
                            <a:srgbClr val="FF0000"/>
                          </a:solidFill>
                          <a:effectLst/>
                          <a:latin typeface="Malgun Gothic" panose="020B0503020000020004" pitchFamily="34" charset="-127"/>
                        </a:rPr>
                        <a:t>92.69%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640857"/>
                  </a:ext>
                </a:extLst>
              </a:tr>
              <a:tr h="675687">
                <a:tc>
                  <a:txBody>
                    <a:bodyPr/>
                    <a:lstStyle/>
                    <a:p>
                      <a:pPr algn="ctr"/>
                      <a:r>
                        <a:rPr lang="en" b="0" i="0" dirty="0">
                          <a:effectLst/>
                          <a:latin typeface="Malgun Gothic" panose="020B0503020000020004" pitchFamily="34" charset="-127"/>
                        </a:rPr>
                        <a:t>Yolo v5 m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40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effectLst/>
                          <a:latin typeface="Malgun Gothic" panose="020B0503020000020004" pitchFamily="34" charset="-127"/>
                        </a:rPr>
                        <a:t>91.35%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846597"/>
                  </a:ext>
                </a:extLst>
              </a:tr>
              <a:tr h="675687">
                <a:tc>
                  <a:txBody>
                    <a:bodyPr/>
                    <a:lstStyle/>
                    <a:p>
                      <a:pPr algn="ctr"/>
                      <a:r>
                        <a:rPr lang="en" altLang="ko-Kore-KR" b="0" i="0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34" charset="-127"/>
                        </a:rPr>
                        <a:t>Faster R_CNN</a:t>
                      </a:r>
                    </a:p>
                    <a:p>
                      <a:pPr algn="ctr"/>
                      <a:r>
                        <a:rPr lang="en" altLang="ko-Kore-KR" b="0" i="0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34" charset="-127"/>
                        </a:rPr>
                        <a:t>Resnet50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34" charset="-127"/>
                        </a:rPr>
                        <a:t>20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34" charset="-127"/>
                        </a:rPr>
                        <a:t>90.56%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38759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7C2D276D-CD85-62BC-A972-FFED63227CDB}"/>
              </a:ext>
            </a:extLst>
          </p:cNvPr>
          <p:cNvSpPr txBox="1"/>
          <p:nvPr/>
        </p:nvSpPr>
        <p:spPr>
          <a:xfrm>
            <a:off x="12427580" y="5637295"/>
            <a:ext cx="53461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/>
                <a:latin typeface="+mj-ea"/>
                <a:ea typeface="+mj-ea"/>
              </a:defRPr>
            </a:lvl1pPr>
          </a:lstStyle>
          <a:p>
            <a:r>
              <a:rPr lang="en-US" altLang="ko-KR" dirty="0"/>
              <a:t>-</a:t>
            </a:r>
            <a:r>
              <a:rPr lang="ko-KR" altLang="en-US" dirty="0"/>
              <a:t> 모델 별 최고 </a:t>
            </a:r>
            <a:r>
              <a:rPr lang="en-US" altLang="ko-KR" dirty="0" err="1"/>
              <a:t>mAP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1436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8"/>
          <p:cNvGrpSpPr/>
          <p:nvPr/>
        </p:nvGrpSpPr>
        <p:grpSpPr>
          <a:xfrm>
            <a:off x="-14288" y="-19050"/>
            <a:ext cx="18288000" cy="10325100"/>
            <a:chOff x="0" y="0"/>
            <a:chExt cx="1370105" cy="393588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70105" cy="3935885"/>
            </a:xfrm>
            <a:custGeom>
              <a:avLst/>
              <a:gdLst/>
              <a:ahLst/>
              <a:cxnLst/>
              <a:rect l="l" t="t" r="r" b="b"/>
              <a:pathLst>
                <a:path w="1370105" h="3935885">
                  <a:moveTo>
                    <a:pt x="0" y="0"/>
                  </a:moveTo>
                  <a:lnTo>
                    <a:pt x="1370105" y="0"/>
                  </a:lnTo>
                  <a:lnTo>
                    <a:pt x="1370105" y="3935885"/>
                  </a:lnTo>
                  <a:lnTo>
                    <a:pt x="0" y="3935885"/>
                  </a:lnTo>
                  <a:close/>
                </a:path>
              </a:pathLst>
            </a:custGeom>
            <a:solidFill>
              <a:srgbClr val="00C49A"/>
            </a:solidFill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313C96F-EFED-59FD-5713-7E4A33E90F42}"/>
              </a:ext>
            </a:extLst>
          </p:cNvPr>
          <p:cNvSpPr/>
          <p:nvPr/>
        </p:nvSpPr>
        <p:spPr>
          <a:xfrm>
            <a:off x="-14288" y="2628900"/>
            <a:ext cx="18288000" cy="419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TextBox 2"/>
          <p:cNvSpPr txBox="1"/>
          <p:nvPr/>
        </p:nvSpPr>
        <p:spPr>
          <a:xfrm>
            <a:off x="4114800" y="4480466"/>
            <a:ext cx="15697200" cy="720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7200" dirty="0">
                <a:solidFill>
                  <a:srgbClr val="333333"/>
                </a:solidFill>
                <a:latin typeface="Poppins Light"/>
              </a:rPr>
              <a:t>감사합니다</a:t>
            </a:r>
            <a:r>
              <a:rPr lang="en-US" altLang="ko-KR" sz="7200" dirty="0">
                <a:solidFill>
                  <a:srgbClr val="333333"/>
                </a:solidFill>
                <a:latin typeface="Poppins Light"/>
              </a:rPr>
              <a:t>.</a:t>
            </a:r>
            <a:endParaRPr lang="en-US" altLang="ko-Kore-KR" sz="7200" dirty="0">
              <a:solidFill>
                <a:srgbClr val="333333"/>
              </a:solidFill>
              <a:latin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34137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0" y="13440"/>
            <a:ext cx="18288000" cy="1575837"/>
            <a:chOff x="-77329" y="-253"/>
            <a:chExt cx="6186311" cy="123595"/>
          </a:xfrm>
        </p:grpSpPr>
        <p:sp>
          <p:nvSpPr>
            <p:cNvPr id="7" name="Freeform 7"/>
            <p:cNvSpPr/>
            <p:nvPr/>
          </p:nvSpPr>
          <p:spPr>
            <a:xfrm>
              <a:off x="-77329" y="-253"/>
              <a:ext cx="6186311" cy="123595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18245" y="723900"/>
            <a:ext cx="10592755" cy="44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ko-KR" altLang="en-US" sz="4400" spc="74" dirty="0">
                <a:solidFill>
                  <a:schemeClr val="bg1"/>
                </a:solidFill>
                <a:latin typeface="Poppins Medium"/>
              </a:rPr>
              <a:t>연구 배경 및 목적 </a:t>
            </a:r>
            <a:r>
              <a:rPr lang="en-US" altLang="ko-KR" sz="4400" spc="74" dirty="0">
                <a:solidFill>
                  <a:schemeClr val="bg1"/>
                </a:solidFill>
                <a:latin typeface="Poppins Medium"/>
              </a:rPr>
              <a:t>(1)</a:t>
            </a:r>
            <a:endParaRPr lang="en-US" sz="4400" spc="74" dirty="0">
              <a:solidFill>
                <a:schemeClr val="bg1"/>
              </a:solidFill>
              <a:latin typeface="Poppins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43353" y="530322"/>
            <a:ext cx="538253" cy="630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ko-Kore-KR" sz="4400" dirty="0">
                <a:solidFill>
                  <a:schemeClr val="bg1"/>
                </a:solidFill>
                <a:latin typeface="Poppins Medium"/>
              </a:rPr>
              <a:t>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8F8C6B-411E-6A9C-4397-4B59EA43AE66}"/>
              </a:ext>
            </a:extLst>
          </p:cNvPr>
          <p:cNvSpPr txBox="1"/>
          <p:nvPr/>
        </p:nvSpPr>
        <p:spPr>
          <a:xfrm>
            <a:off x="508173" y="1705587"/>
            <a:ext cx="10668000" cy="1634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lnSpc>
                <a:spcPct val="150000"/>
              </a:lnSpc>
              <a:buFont typeface="Arial" panose="020B0604020202020204" pitchFamily="34" charset="0"/>
              <a:buNone/>
              <a:defRPr sz="1400">
                <a:solidFill>
                  <a:srgbClr val="0070C0"/>
                </a:solidFill>
                <a:latin typeface="+mn-ea"/>
              </a:defRPr>
            </a:lvl1pPr>
          </a:lstStyle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err="1">
                <a:solidFill>
                  <a:schemeClr val="tx1"/>
                </a:solidFill>
                <a:latin typeface="+mn-ea"/>
              </a:rPr>
              <a:t>비대면</a:t>
            </a:r>
            <a:r>
              <a:rPr lang="ko-KR" altLang="en-US" sz="2200" dirty="0">
                <a:solidFill>
                  <a:schemeClr val="tx1"/>
                </a:solidFill>
                <a:latin typeface="+mn-ea"/>
              </a:rPr>
              <a:t> 세탁 서비스 절차 중 많은 시간이 소모되는 </a:t>
            </a:r>
            <a:r>
              <a:rPr lang="ko-KR" altLang="en-US" sz="2200" b="1" dirty="0">
                <a:solidFill>
                  <a:schemeClr val="tx1"/>
                </a:solidFill>
                <a:latin typeface="+mn-ea"/>
              </a:rPr>
              <a:t>검수 절차 개선을 </a:t>
            </a:r>
            <a:r>
              <a:rPr lang="ko-KR" altLang="en-US" sz="2200" dirty="0">
                <a:solidFill>
                  <a:schemeClr val="tx1"/>
                </a:solidFill>
                <a:latin typeface="+mn-ea"/>
              </a:rPr>
              <a:t>위해  일상 생활에서 자주 발생하는 </a:t>
            </a:r>
            <a:r>
              <a:rPr lang="ko-KR" altLang="en-US" sz="2200" b="1" dirty="0">
                <a:solidFill>
                  <a:schemeClr val="tx1"/>
                </a:solidFill>
                <a:latin typeface="+mn-ea"/>
              </a:rPr>
              <a:t>얼룩인 김치 자국</a:t>
            </a:r>
            <a:r>
              <a:rPr lang="en-US" altLang="ko-KR" sz="2200" b="1" dirty="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2200" b="1" dirty="0">
                <a:solidFill>
                  <a:schemeClr val="tx1"/>
                </a:solidFill>
                <a:latin typeface="+mn-ea"/>
              </a:rPr>
              <a:t> 볼펜 잉크</a:t>
            </a:r>
            <a:r>
              <a:rPr lang="en-US" altLang="ko-KR" sz="2200" b="1" dirty="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2200" b="1" dirty="0">
                <a:solidFill>
                  <a:schemeClr val="tx1"/>
                </a:solidFill>
                <a:latin typeface="+mn-ea"/>
              </a:rPr>
              <a:t> 커피 자국을 검출 및 분류</a:t>
            </a:r>
            <a:endParaRPr lang="en-US" altLang="ko-KR" sz="2200" b="1" dirty="0">
              <a:solidFill>
                <a:schemeClr val="tx1"/>
              </a:solidFill>
            </a:endParaRPr>
          </a:p>
        </p:txBody>
      </p:sp>
      <p:pic>
        <p:nvPicPr>
          <p:cNvPr id="15" name="그림 14" descr="아동 미술이(가) 표시된 사진&#10;&#10;자동 생성된 설명">
            <a:extLst>
              <a:ext uri="{FF2B5EF4-FFF2-40B4-BE49-F238E27FC236}">
                <a16:creationId xmlns:a16="http://schemas.microsoft.com/office/drawing/2014/main" id="{979319F1-E4D1-A676-1969-D232A1D0F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7559" y="5926298"/>
            <a:ext cx="4335295" cy="32833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3AC22BF-93B0-795D-1A78-43FDF8D68B49}"/>
              </a:ext>
            </a:extLst>
          </p:cNvPr>
          <p:cNvSpPr txBox="1"/>
          <p:nvPr/>
        </p:nvSpPr>
        <p:spPr>
          <a:xfrm>
            <a:off x="12632145" y="9389261"/>
            <a:ext cx="53461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effectLst/>
                <a:latin typeface="+mj-ea"/>
                <a:ea typeface="+mj-ea"/>
              </a:rPr>
              <a:t>-</a:t>
            </a:r>
            <a:r>
              <a:rPr lang="ko-KR" altLang="en-US" sz="2000" dirty="0">
                <a:effectLst/>
                <a:latin typeface="+mj-ea"/>
                <a:ea typeface="+mj-ea"/>
              </a:rPr>
              <a:t> 얼룩 검출 및 분류 </a:t>
            </a:r>
            <a:r>
              <a:rPr lang="en-US" altLang="ko-KR" sz="2000" dirty="0">
                <a:effectLst/>
                <a:latin typeface="+mj-ea"/>
                <a:ea typeface="+mj-ea"/>
              </a:rPr>
              <a:t>(</a:t>
            </a:r>
            <a:r>
              <a:rPr lang="ko-KR" altLang="en-US" sz="2000" dirty="0">
                <a:effectLst/>
                <a:latin typeface="+mj-ea"/>
                <a:ea typeface="+mj-ea"/>
              </a:rPr>
              <a:t> 김치</a:t>
            </a:r>
            <a:r>
              <a:rPr lang="en-US" altLang="ko-KR" sz="2000" dirty="0">
                <a:effectLst/>
                <a:latin typeface="+mj-ea"/>
                <a:ea typeface="+mj-ea"/>
              </a:rPr>
              <a:t>,</a:t>
            </a:r>
            <a:r>
              <a:rPr lang="ko-KR" altLang="en-US" sz="2000" dirty="0">
                <a:effectLst/>
                <a:latin typeface="+mj-ea"/>
                <a:ea typeface="+mj-ea"/>
              </a:rPr>
              <a:t> 잉크</a:t>
            </a:r>
            <a:r>
              <a:rPr lang="en-US" altLang="ko-KR" sz="2000" dirty="0">
                <a:effectLst/>
                <a:latin typeface="+mj-ea"/>
                <a:ea typeface="+mj-ea"/>
              </a:rPr>
              <a:t>,</a:t>
            </a:r>
            <a:r>
              <a:rPr lang="ko-KR" altLang="en-US" sz="2000" dirty="0">
                <a:effectLst/>
                <a:latin typeface="+mj-ea"/>
                <a:ea typeface="+mj-ea"/>
              </a:rPr>
              <a:t> 커피 </a:t>
            </a:r>
            <a:r>
              <a:rPr lang="en-US" altLang="ko-KR" sz="2000" dirty="0">
                <a:effectLst/>
                <a:latin typeface="+mj-ea"/>
                <a:ea typeface="+mj-ea"/>
              </a:rPr>
              <a:t>)</a:t>
            </a:r>
            <a:endParaRPr lang="ko-KR" altLang="en-US" sz="2000" dirty="0">
              <a:effectLst/>
              <a:latin typeface="+mj-ea"/>
              <a:ea typeface="+mj-ea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661FE7D-CFB5-8B1C-1363-CD865AECE48B}"/>
              </a:ext>
            </a:extLst>
          </p:cNvPr>
          <p:cNvGrpSpPr/>
          <p:nvPr/>
        </p:nvGrpSpPr>
        <p:grpSpPr>
          <a:xfrm>
            <a:off x="11506200" y="1705587"/>
            <a:ext cx="6098517" cy="3748553"/>
            <a:chOff x="11734627" y="1795057"/>
            <a:chExt cx="6098517" cy="3748553"/>
          </a:xfrm>
        </p:grpSpPr>
        <p:pic>
          <p:nvPicPr>
            <p:cNvPr id="4" name="그림 3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BD403736-8874-5B88-4D8E-98FB7F08A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0382" y="2095500"/>
              <a:ext cx="5908017" cy="273471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E730C98-2262-B416-6B70-A40F3CF84129}"/>
                </a:ext>
              </a:extLst>
            </p:cNvPr>
            <p:cNvSpPr txBox="1"/>
            <p:nvPr/>
          </p:nvSpPr>
          <p:spPr>
            <a:xfrm>
              <a:off x="11734627" y="5143500"/>
              <a:ext cx="590801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>
                  <a:effectLst/>
                  <a:latin typeface="Malgun Gothic" panose="020B0503020000020004" pitchFamily="34" charset="-127"/>
                </a:rPr>
                <a:t>-</a:t>
              </a:r>
              <a:r>
                <a:rPr lang="ko-KR" altLang="en-US" sz="2000">
                  <a:effectLst/>
                  <a:latin typeface="Malgun Gothic" panose="020B0503020000020004" pitchFamily="34" charset="-127"/>
                </a:rPr>
                <a:t> </a:t>
              </a:r>
              <a:r>
                <a:rPr lang="ko-KR" altLang="en-US" sz="2000" err="1">
                  <a:effectLst/>
                  <a:latin typeface="Malgun Gothic" panose="020B0503020000020004" pitchFamily="34" charset="-127"/>
                </a:rPr>
                <a:t>비대면</a:t>
              </a:r>
              <a:r>
                <a:rPr lang="ko-KR" altLang="en-US" sz="2000">
                  <a:effectLst/>
                  <a:latin typeface="Malgun Gothic" panose="020B0503020000020004" pitchFamily="34" charset="-127"/>
                </a:rPr>
                <a:t> 세탁 서비스 절차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8BEA763-6276-C893-892C-0AF823C22631}"/>
                </a:ext>
              </a:extLst>
            </p:cNvPr>
            <p:cNvSpPr/>
            <p:nvPr/>
          </p:nvSpPr>
          <p:spPr>
            <a:xfrm>
              <a:off x="16383000" y="2428124"/>
              <a:ext cx="1447800" cy="12675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아래쪽 화살표[D] 11">
              <a:extLst>
                <a:ext uri="{FF2B5EF4-FFF2-40B4-BE49-F238E27FC236}">
                  <a16:creationId xmlns:a16="http://schemas.microsoft.com/office/drawing/2014/main" id="{8BE8B863-F9C3-5890-4E07-3CAB86D58892}"/>
                </a:ext>
              </a:extLst>
            </p:cNvPr>
            <p:cNvSpPr/>
            <p:nvPr/>
          </p:nvSpPr>
          <p:spPr>
            <a:xfrm rot="1784804">
              <a:off x="17452144" y="1795057"/>
              <a:ext cx="381000" cy="56122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17" name="그림 16" descr="실내, 청결함, 바닥, 벽이(가) 표시된 사진&#10;&#10;자동 생성된 설명">
            <a:extLst>
              <a:ext uri="{FF2B5EF4-FFF2-40B4-BE49-F238E27FC236}">
                <a16:creationId xmlns:a16="http://schemas.microsoft.com/office/drawing/2014/main" id="{59EA2582-CF1A-2A82-EAD0-48AB0AA145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700" y="5938998"/>
            <a:ext cx="4425950" cy="32706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BACE58D-CE7E-F9F0-932B-22064D3573BA}"/>
              </a:ext>
            </a:extLst>
          </p:cNvPr>
          <p:cNvSpPr txBox="1"/>
          <p:nvPr/>
        </p:nvSpPr>
        <p:spPr>
          <a:xfrm>
            <a:off x="2894743" y="9386464"/>
            <a:ext cx="53461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+mj-ea"/>
                <a:ea typeface="+mj-ea"/>
              </a:rPr>
              <a:t>-</a:t>
            </a:r>
            <a:r>
              <a:rPr lang="ko-KR" altLang="en-US" sz="2000" dirty="0">
                <a:latin typeface="+mj-ea"/>
                <a:ea typeface="+mj-ea"/>
              </a:rPr>
              <a:t> 고객 집 문 앞 세탁물 보관함</a:t>
            </a:r>
            <a:endParaRPr lang="ko-KR" altLang="en-US" sz="2000" dirty="0">
              <a:effectLst/>
              <a:latin typeface="+mj-ea"/>
              <a:ea typeface="+mj-ea"/>
            </a:endParaRPr>
          </a:p>
        </p:txBody>
      </p:sp>
      <p:pic>
        <p:nvPicPr>
          <p:cNvPr id="22" name="그림 21" descr="텍스트, 실내, 기계, 벽이(가) 표시된 사진&#10;&#10;자동 생성된 설명">
            <a:extLst>
              <a:ext uri="{FF2B5EF4-FFF2-40B4-BE49-F238E27FC236}">
                <a16:creationId xmlns:a16="http://schemas.microsoft.com/office/drawing/2014/main" id="{7A6C201C-B93B-8869-DCCB-1C4C84E2E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865" y="5938998"/>
            <a:ext cx="4564978" cy="328330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4457C2C-08BC-AE8E-BBCB-061221BC59F1}"/>
              </a:ext>
            </a:extLst>
          </p:cNvPr>
          <p:cNvSpPr txBox="1"/>
          <p:nvPr/>
        </p:nvSpPr>
        <p:spPr>
          <a:xfrm>
            <a:off x="7763444" y="9386464"/>
            <a:ext cx="53461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effectLst/>
                <a:latin typeface="+mj-ea"/>
                <a:ea typeface="+mj-ea"/>
              </a:rPr>
              <a:t>-</a:t>
            </a:r>
            <a:r>
              <a:rPr lang="ko-KR" altLang="en-US" sz="2000" dirty="0">
                <a:effectLst/>
                <a:latin typeface="+mj-ea"/>
                <a:ea typeface="+mj-ea"/>
              </a:rPr>
              <a:t> 무인 세탁소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065CFB-6B4C-B578-D5C3-C18534B78058}"/>
              </a:ext>
            </a:extLst>
          </p:cNvPr>
          <p:cNvSpPr txBox="1"/>
          <p:nvPr/>
        </p:nvSpPr>
        <p:spPr>
          <a:xfrm>
            <a:off x="506952" y="3456896"/>
            <a:ext cx="10668000" cy="332777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lnSpc>
                <a:spcPct val="150000"/>
              </a:lnSpc>
              <a:buFont typeface="Arial" panose="020B0604020202020204" pitchFamily="34" charset="0"/>
              <a:buNone/>
              <a:defRPr sz="1400">
                <a:solidFill>
                  <a:srgbClr val="0070C0"/>
                </a:solidFill>
                <a:latin typeface="+mn-ea"/>
              </a:defRPr>
            </a:lvl1pPr>
          </a:lstStyle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200" b="1" dirty="0" err="1">
                <a:solidFill>
                  <a:schemeClr val="tx1"/>
                </a:solidFill>
              </a:rPr>
              <a:t>비대면</a:t>
            </a:r>
            <a:r>
              <a:rPr lang="ko-KR" altLang="en-US" sz="2200" b="1" dirty="0">
                <a:solidFill>
                  <a:schemeClr val="tx1"/>
                </a:solidFill>
              </a:rPr>
              <a:t> 세탁 서비스는 </a:t>
            </a:r>
            <a:r>
              <a:rPr lang="ko-KR" altLang="en-US" sz="2200" dirty="0">
                <a:solidFill>
                  <a:schemeClr val="tx1"/>
                </a:solidFill>
              </a:rPr>
              <a:t>고객이 세탁소를 방문하지 않고 세탁물을 집 앞에 놓거나 무인 세탁소에 세탁물을 접수하면 </a:t>
            </a:r>
            <a:r>
              <a:rPr lang="ko-KR" altLang="en-US" sz="2200" b="1" dirty="0">
                <a:solidFill>
                  <a:schemeClr val="tx1"/>
                </a:solidFill>
              </a:rPr>
              <a:t>배달원이 세탁물을 수거하여 세탁 후 배달해 주는 서비스</a:t>
            </a:r>
            <a:r>
              <a:rPr lang="ko-KR" altLang="en-US" sz="2200" dirty="0">
                <a:solidFill>
                  <a:schemeClr val="tx1"/>
                </a:solidFill>
              </a:rPr>
              <a:t>이다</a:t>
            </a:r>
            <a:r>
              <a:rPr lang="en-US" altLang="ko-KR" sz="22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ko-KR" altLang="en-US" sz="22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3631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200" y="1758811"/>
            <a:ext cx="10439400" cy="29506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sz="2400"/>
            </a:lvl1pPr>
            <a:lvl2pPr marL="518160" lvl="1" indent="-259080">
              <a:lnSpc>
                <a:spcPts val="4320"/>
              </a:lnSpc>
              <a:buFont typeface="Arial"/>
              <a:buChar char="•"/>
              <a:defRPr sz="2400">
                <a:solidFill>
                  <a:srgbClr val="333333"/>
                </a:solidFill>
                <a:latin typeface="Poppins Light"/>
              </a:defRPr>
            </a:lvl2pPr>
          </a:lstStyle>
          <a:p>
            <a:pPr>
              <a:lnSpc>
                <a:spcPct val="250000"/>
              </a:lnSpc>
            </a:pPr>
            <a:r>
              <a:rPr lang="ko-KR" altLang="en-US" sz="2000" dirty="0"/>
              <a:t>세탁물의 세탁 방법과 세탁 비용을 결정하기 위해  </a:t>
            </a:r>
            <a:r>
              <a:rPr lang="ko-KR" altLang="en-US" sz="2000" b="1" dirty="0"/>
              <a:t>검수 진행</a:t>
            </a:r>
            <a:endParaRPr lang="en-US" altLang="ko-KR" sz="2000" b="1" dirty="0"/>
          </a:p>
          <a:p>
            <a:pPr>
              <a:lnSpc>
                <a:spcPct val="250000"/>
              </a:lnSpc>
            </a:pPr>
            <a:r>
              <a:rPr lang="ko-KR" altLang="en-US" sz="2000" b="1" dirty="0"/>
              <a:t>검수 절차에 많은 시간이 </a:t>
            </a:r>
            <a:r>
              <a:rPr lang="ko-KR" altLang="en-US" sz="2000" dirty="0"/>
              <a:t>소모되어 </a:t>
            </a:r>
            <a:r>
              <a:rPr lang="ko-KR" altLang="en-US" sz="2000" b="1" dirty="0"/>
              <a:t>고객 검수 내용 확인 절차 진입 </a:t>
            </a:r>
            <a:r>
              <a:rPr lang="ko-KR" altLang="en-US" sz="2000" dirty="0"/>
              <a:t>까지 </a:t>
            </a:r>
            <a:r>
              <a:rPr lang="ko-KR" altLang="en-US" sz="2000" b="1" dirty="0"/>
              <a:t>대기 시간 증가</a:t>
            </a:r>
            <a:r>
              <a:rPr lang="en-US" altLang="ko-KR" sz="2000" b="1" dirty="0"/>
              <a:t>! </a:t>
            </a:r>
          </a:p>
          <a:p>
            <a:pPr>
              <a:lnSpc>
                <a:spcPct val="250000"/>
              </a:lnSpc>
            </a:pPr>
            <a:r>
              <a:rPr lang="ko-KR" altLang="en-US" sz="2000" b="1" dirty="0"/>
              <a:t>세탁물들의 검수 시간 증가 및 검수 대기 시간 증가로 전체 세탁 시간 증가</a:t>
            </a:r>
            <a:r>
              <a:rPr lang="en-US" altLang="ko-KR" sz="2000" b="1" dirty="0"/>
              <a:t>!</a:t>
            </a:r>
          </a:p>
          <a:p>
            <a:pPr>
              <a:lnSpc>
                <a:spcPct val="250000"/>
              </a:lnSpc>
            </a:pPr>
            <a:r>
              <a:rPr lang="ko-KR" altLang="en-US" sz="2000" b="1" dirty="0"/>
              <a:t>시간 단축을 위해 검수를 제대로 진행하지 않거나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검수 인력을 추가 투입하여 인건비 상승</a:t>
            </a:r>
            <a:endParaRPr lang="en-US" altLang="ko-KR" sz="2000" b="1" dirty="0"/>
          </a:p>
        </p:txBody>
      </p:sp>
      <p:grpSp>
        <p:nvGrpSpPr>
          <p:cNvPr id="6" name="Group 6"/>
          <p:cNvGrpSpPr/>
          <p:nvPr/>
        </p:nvGrpSpPr>
        <p:grpSpPr>
          <a:xfrm>
            <a:off x="0" y="0"/>
            <a:ext cx="18288000" cy="1575836"/>
            <a:chOff x="-77329" y="-253"/>
            <a:chExt cx="6186311" cy="123595"/>
          </a:xfrm>
        </p:grpSpPr>
        <p:sp>
          <p:nvSpPr>
            <p:cNvPr id="7" name="Freeform 7"/>
            <p:cNvSpPr/>
            <p:nvPr/>
          </p:nvSpPr>
          <p:spPr>
            <a:xfrm>
              <a:off x="-77329" y="-253"/>
              <a:ext cx="6186311" cy="123595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  <p:txBody>
            <a:bodyPr/>
            <a:lstStyle/>
            <a:p>
              <a:endParaRPr lang="ko-Kore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1E209C8-FEB8-FDF5-2EEF-53A769EB4713}"/>
              </a:ext>
            </a:extLst>
          </p:cNvPr>
          <p:cNvGrpSpPr/>
          <p:nvPr/>
        </p:nvGrpSpPr>
        <p:grpSpPr>
          <a:xfrm>
            <a:off x="1295400" y="5753100"/>
            <a:ext cx="5791200" cy="3369087"/>
            <a:chOff x="10474985" y="6583026"/>
            <a:chExt cx="6111560" cy="361101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B53EFD3-F6DC-61ED-3DCF-FE8287E5C575}"/>
                </a:ext>
              </a:extLst>
            </p:cNvPr>
            <p:cNvSpPr/>
            <p:nvPr/>
          </p:nvSpPr>
          <p:spPr>
            <a:xfrm>
              <a:off x="13869267" y="8249210"/>
              <a:ext cx="1270345" cy="1238056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E46138E-7717-9B4B-D3B6-6E8087F3D9BB}"/>
                </a:ext>
              </a:extLst>
            </p:cNvPr>
            <p:cNvGrpSpPr/>
            <p:nvPr/>
          </p:nvGrpSpPr>
          <p:grpSpPr>
            <a:xfrm>
              <a:off x="10474985" y="6583026"/>
              <a:ext cx="6111560" cy="3611016"/>
              <a:chOff x="11658427" y="2095500"/>
              <a:chExt cx="6111560" cy="3611016"/>
            </a:xfrm>
          </p:grpSpPr>
          <p:pic>
            <p:nvPicPr>
              <p:cNvPr id="10" name="그림 9" descr="텍스트, 스크린샷, 폰트, 번호이(가) 표시된 사진&#10;&#10;자동 생성된 설명">
                <a:extLst>
                  <a:ext uri="{FF2B5EF4-FFF2-40B4-BE49-F238E27FC236}">
                    <a16:creationId xmlns:a16="http://schemas.microsoft.com/office/drawing/2014/main" id="{34E2F7F1-DF30-13DF-EB71-A18060566E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70382" y="2095500"/>
                <a:ext cx="5908017" cy="2734716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03ACF2-88C1-5DED-F4F8-AE94758188A0}"/>
                  </a:ext>
                </a:extLst>
              </p:cNvPr>
              <p:cNvSpPr txBox="1"/>
              <p:nvPr/>
            </p:nvSpPr>
            <p:spPr>
              <a:xfrm>
                <a:off x="11658427" y="5306406"/>
                <a:ext cx="590801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dirty="0">
                    <a:effectLst/>
                    <a:latin typeface="Malgun Gothic" panose="020B0503020000020004" pitchFamily="34" charset="-127"/>
                  </a:rPr>
                  <a:t>-</a:t>
                </a:r>
                <a:r>
                  <a:rPr lang="ko-KR" altLang="en-US" sz="2000" dirty="0">
                    <a:effectLst/>
                    <a:latin typeface="Malgun Gothic" panose="020B0503020000020004" pitchFamily="34" charset="-127"/>
                  </a:rPr>
                  <a:t> </a:t>
                </a:r>
                <a:r>
                  <a:rPr lang="ko-KR" altLang="en-US" sz="2000" dirty="0" err="1">
                    <a:effectLst/>
                    <a:latin typeface="Malgun Gothic" panose="020B0503020000020004" pitchFamily="34" charset="-127"/>
                  </a:rPr>
                  <a:t>비대면</a:t>
                </a:r>
                <a:r>
                  <a:rPr lang="ko-KR" altLang="en-US" sz="2000" dirty="0">
                    <a:effectLst/>
                    <a:latin typeface="Malgun Gothic" panose="020B0503020000020004" pitchFamily="34" charset="-127"/>
                  </a:rPr>
                  <a:t> 세탁 서비스 절차</a:t>
                </a: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6491576A-7BF8-188C-970C-9ACE29DA510D}"/>
                  </a:ext>
                </a:extLst>
              </p:cNvPr>
              <p:cNvSpPr/>
              <p:nvPr/>
            </p:nvSpPr>
            <p:spPr>
              <a:xfrm>
                <a:off x="16499642" y="3748803"/>
                <a:ext cx="1270345" cy="123805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4" name="아래쪽 화살표[D] 13">
                <a:extLst>
                  <a:ext uri="{FF2B5EF4-FFF2-40B4-BE49-F238E27FC236}">
                    <a16:creationId xmlns:a16="http://schemas.microsoft.com/office/drawing/2014/main" id="{BE9FC068-D76C-3F15-620C-B8C1DCCC2B13}"/>
                  </a:ext>
                </a:extLst>
              </p:cNvPr>
              <p:cNvSpPr/>
              <p:nvPr/>
            </p:nvSpPr>
            <p:spPr>
              <a:xfrm rot="5400000">
                <a:off x="16132554" y="4116082"/>
                <a:ext cx="381000" cy="561224"/>
              </a:xfrm>
              <a:prstGeom prst="downArrow">
                <a:avLst/>
              </a:prstGeom>
              <a:solidFill>
                <a:srgbClr val="00B050"/>
              </a:solidFill>
              <a:ln>
                <a:solidFill>
                  <a:srgbClr val="00C59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C856D5A-BBFA-F854-58AD-D59068DE0246}"/>
                </a:ext>
              </a:extLst>
            </p:cNvPr>
            <p:cNvSpPr/>
            <p:nvPr/>
          </p:nvSpPr>
          <p:spPr>
            <a:xfrm>
              <a:off x="15316200" y="7048499"/>
              <a:ext cx="1270345" cy="104813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" name="아래쪽 화살표[D] 18">
              <a:extLst>
                <a:ext uri="{FF2B5EF4-FFF2-40B4-BE49-F238E27FC236}">
                  <a16:creationId xmlns:a16="http://schemas.microsoft.com/office/drawing/2014/main" id="{E12CA960-BDAB-2102-45E6-4D3A926CD1F6}"/>
                </a:ext>
              </a:extLst>
            </p:cNvPr>
            <p:cNvSpPr/>
            <p:nvPr/>
          </p:nvSpPr>
          <p:spPr>
            <a:xfrm>
              <a:off x="15760872" y="7841698"/>
              <a:ext cx="381000" cy="561224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C59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22" name="TextBox 8">
            <a:extLst>
              <a:ext uri="{FF2B5EF4-FFF2-40B4-BE49-F238E27FC236}">
                <a16:creationId xmlns:a16="http://schemas.microsoft.com/office/drawing/2014/main" id="{B9939643-5109-5A94-AA6F-6660C49636FC}"/>
              </a:ext>
            </a:extLst>
          </p:cNvPr>
          <p:cNvSpPr txBox="1"/>
          <p:nvPr/>
        </p:nvSpPr>
        <p:spPr>
          <a:xfrm>
            <a:off x="1218245" y="723900"/>
            <a:ext cx="10592755" cy="44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ko-KR" altLang="en-US" sz="4400" spc="74" dirty="0">
                <a:solidFill>
                  <a:schemeClr val="bg1"/>
                </a:solidFill>
                <a:latin typeface="Poppins Medium"/>
              </a:rPr>
              <a:t>연구 배경 및 목적 </a:t>
            </a:r>
            <a:r>
              <a:rPr lang="en-US" altLang="ko-KR" sz="4400" spc="74" dirty="0">
                <a:solidFill>
                  <a:schemeClr val="bg1"/>
                </a:solidFill>
                <a:latin typeface="Poppins Medium"/>
              </a:rPr>
              <a:t>(2)</a:t>
            </a:r>
            <a:endParaRPr lang="en-US" sz="4400" spc="74" dirty="0">
              <a:solidFill>
                <a:schemeClr val="bg1"/>
              </a:solidFill>
              <a:latin typeface="Poppins Medium"/>
            </a:endParaRP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A5CB8A2C-668A-8DE9-CFB7-1967E77E0C07}"/>
              </a:ext>
            </a:extLst>
          </p:cNvPr>
          <p:cNvSpPr txBox="1"/>
          <p:nvPr/>
        </p:nvSpPr>
        <p:spPr>
          <a:xfrm>
            <a:off x="543353" y="530322"/>
            <a:ext cx="538253" cy="630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ko-Kore-KR" sz="4400" dirty="0">
                <a:solidFill>
                  <a:schemeClr val="bg1"/>
                </a:solidFill>
                <a:latin typeface="Poppins Medium"/>
              </a:rPr>
              <a:t>I</a:t>
            </a:r>
          </a:p>
        </p:txBody>
      </p:sp>
      <p:pic>
        <p:nvPicPr>
          <p:cNvPr id="8" name="그림 7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285F9CED-8122-4B76-8CAA-761B785BC1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934976"/>
            <a:ext cx="9220200" cy="47453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40D47F-30EA-C93B-1CC5-CCE2434A7D0B}"/>
              </a:ext>
            </a:extLst>
          </p:cNvPr>
          <p:cNvSpPr txBox="1"/>
          <p:nvPr/>
        </p:nvSpPr>
        <p:spPr>
          <a:xfrm>
            <a:off x="10210800" y="9791700"/>
            <a:ext cx="59080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effectLst/>
                <a:latin typeface="Malgun Gothic" panose="020B0503020000020004" pitchFamily="34" charset="-127"/>
              </a:rPr>
              <a:t>-</a:t>
            </a:r>
            <a:r>
              <a:rPr lang="ko-KR" altLang="en-US" sz="2000" dirty="0">
                <a:effectLst/>
                <a:latin typeface="Malgun Gothic" panose="020B0503020000020004" pitchFamily="34" charset="-127"/>
              </a:rPr>
              <a:t> 자사 세탁소 프로그램 검수 절차</a:t>
            </a:r>
          </a:p>
        </p:txBody>
      </p:sp>
    </p:spTree>
    <p:extLst>
      <p:ext uri="{BB962C8B-B14F-4D97-AF65-F5344CB8AC3E}">
        <p14:creationId xmlns:p14="http://schemas.microsoft.com/office/powerpoint/2010/main" val="1420201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0" y="3"/>
            <a:ext cx="18288000" cy="1575836"/>
            <a:chOff x="-77329" y="-253"/>
            <a:chExt cx="6186311" cy="123595"/>
          </a:xfrm>
        </p:grpSpPr>
        <p:sp>
          <p:nvSpPr>
            <p:cNvPr id="7" name="Freeform 7"/>
            <p:cNvSpPr/>
            <p:nvPr/>
          </p:nvSpPr>
          <p:spPr>
            <a:xfrm>
              <a:off x="-77329" y="-253"/>
              <a:ext cx="6186311" cy="123595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  <p:txBody>
            <a:bodyPr/>
            <a:lstStyle/>
            <a:p>
              <a:endParaRPr lang="ko-Kore-KR" altLang="en-US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3BB8F19-EC39-1639-48AA-33B295B8CB34}"/>
              </a:ext>
            </a:extLst>
          </p:cNvPr>
          <p:cNvGrpSpPr/>
          <p:nvPr/>
        </p:nvGrpSpPr>
        <p:grpSpPr>
          <a:xfrm>
            <a:off x="530653" y="1910561"/>
            <a:ext cx="9767939" cy="456885"/>
            <a:chOff x="430311" y="1408440"/>
            <a:chExt cx="9767939" cy="456885"/>
          </a:xfrm>
        </p:grpSpPr>
        <p:sp>
          <p:nvSpPr>
            <p:cNvPr id="46" name="TextBox 36">
              <a:extLst>
                <a:ext uri="{FF2B5EF4-FFF2-40B4-BE49-F238E27FC236}">
                  <a16:creationId xmlns:a16="http://schemas.microsoft.com/office/drawing/2014/main" id="{6B680508-5652-0F66-A5BA-49720EDECCD4}"/>
                </a:ext>
              </a:extLst>
            </p:cNvPr>
            <p:cNvSpPr txBox="1"/>
            <p:nvPr/>
          </p:nvSpPr>
          <p:spPr>
            <a:xfrm>
              <a:off x="1557260" y="1431945"/>
              <a:ext cx="8640990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2400" b="1" dirty="0">
                  <a:effectLst/>
                  <a:latin typeface="Malgun Gothic" panose="020B0503020000020004" pitchFamily="34" charset="-127"/>
                  <a:ea typeface="+mj-ea"/>
                </a:rPr>
                <a:t>관련 연구 </a:t>
              </a:r>
              <a:r>
                <a:rPr lang="en-US" altLang="ko-KR" sz="2400" b="1" dirty="0">
                  <a:effectLst/>
                  <a:latin typeface="Malgun Gothic" panose="020B0503020000020004" pitchFamily="34" charset="-127"/>
                  <a:ea typeface="+mj-ea"/>
                </a:rPr>
                <a:t>1</a:t>
              </a:r>
              <a:endParaRPr lang="ko-KR" altLang="en-US" sz="2400" dirty="0">
                <a:effectLst/>
                <a:latin typeface="+mj-ea"/>
                <a:ea typeface="+mj-ea"/>
              </a:endParaRP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A5B7D665-E8DF-13A8-C926-C511667ACA04}"/>
                </a:ext>
              </a:extLst>
            </p:cNvPr>
            <p:cNvGrpSpPr/>
            <p:nvPr/>
          </p:nvGrpSpPr>
          <p:grpSpPr>
            <a:xfrm>
              <a:off x="430311" y="1408440"/>
              <a:ext cx="874326" cy="456885"/>
              <a:chOff x="6228681" y="6884175"/>
              <a:chExt cx="800072" cy="298697"/>
            </a:xfrm>
          </p:grpSpPr>
          <p:sp>
            <p:nvSpPr>
              <p:cNvPr id="48" name="사각형: 둥근 위쪽 모서리 24">
                <a:extLst>
                  <a:ext uri="{FF2B5EF4-FFF2-40B4-BE49-F238E27FC236}">
                    <a16:creationId xmlns:a16="http://schemas.microsoft.com/office/drawing/2014/main" id="{69740C80-8EFF-E869-B900-B5CFA48A0C2A}"/>
                  </a:ext>
                </a:extLst>
              </p:cNvPr>
              <p:cNvSpPr/>
              <p:nvPr/>
            </p:nvSpPr>
            <p:spPr>
              <a:xfrm rot="5400000">
                <a:off x="6479368" y="6633488"/>
                <a:ext cx="298697" cy="80007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C59A"/>
              </a:soli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sz="1600" b="1">
                  <a:highlight>
                    <a:srgbClr val="00C59A"/>
                  </a:highlight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E12D53F-BDFD-C57D-F242-CB879E55B3C9}"/>
                  </a:ext>
                </a:extLst>
              </p:cNvPr>
              <p:cNvSpPr txBox="1"/>
              <p:nvPr/>
            </p:nvSpPr>
            <p:spPr>
              <a:xfrm>
                <a:off x="6444419" y="6921346"/>
                <a:ext cx="431489" cy="201215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000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sz="2000" b="1" spc="-8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8EB275F7-D400-CA93-F24B-3D689A75F936}"/>
              </a:ext>
            </a:extLst>
          </p:cNvPr>
          <p:cNvSpPr txBox="1"/>
          <p:nvPr/>
        </p:nvSpPr>
        <p:spPr>
          <a:xfrm>
            <a:off x="942415" y="2551816"/>
            <a:ext cx="5902885" cy="972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33333"/>
                </a:solidFill>
                <a:latin typeface="Poppins Light"/>
              </a:rPr>
              <a:t>  국내 대학교에서 전자상거래 품목 중 </a:t>
            </a:r>
            <a:endParaRPr lang="en-US" altLang="ko-KR" sz="2000" dirty="0">
              <a:solidFill>
                <a:srgbClr val="333333"/>
              </a:solidFill>
              <a:latin typeface="Poppins Light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33333"/>
                </a:solidFill>
                <a:latin typeface="Poppins Light"/>
              </a:rPr>
              <a:t>의류에 존재하는 얼룩을 검출하는 연구를 진행</a:t>
            </a:r>
            <a:r>
              <a:rPr lang="en-US" altLang="ko-KR" sz="2000" dirty="0">
                <a:solidFill>
                  <a:srgbClr val="333333"/>
                </a:solidFill>
                <a:latin typeface="Poppins Light"/>
              </a:rPr>
              <a:t> </a:t>
            </a: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1BE9E73A-B6CD-33B4-CFA2-9EA0434E46BE}"/>
              </a:ext>
            </a:extLst>
          </p:cNvPr>
          <p:cNvSpPr txBox="1"/>
          <p:nvPr/>
        </p:nvSpPr>
        <p:spPr>
          <a:xfrm>
            <a:off x="1218245" y="723900"/>
            <a:ext cx="10592755" cy="44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ko-KR" altLang="en-US" sz="4400" spc="74" dirty="0">
                <a:solidFill>
                  <a:schemeClr val="bg1"/>
                </a:solidFill>
                <a:latin typeface="Poppins Medium"/>
              </a:rPr>
              <a:t>연구 배경 및 목적 </a:t>
            </a:r>
            <a:r>
              <a:rPr lang="en-US" altLang="ko-KR" sz="4400" spc="74" dirty="0">
                <a:solidFill>
                  <a:schemeClr val="bg1"/>
                </a:solidFill>
                <a:latin typeface="Poppins Medium"/>
              </a:rPr>
              <a:t>(3)</a:t>
            </a:r>
            <a:endParaRPr lang="en-US" sz="4400" spc="74" dirty="0">
              <a:solidFill>
                <a:schemeClr val="bg1"/>
              </a:solidFill>
              <a:latin typeface="Poppins Medium"/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7ADB8CD0-D8E0-348E-BA3B-8CD0E68E60FB}"/>
              </a:ext>
            </a:extLst>
          </p:cNvPr>
          <p:cNvSpPr txBox="1"/>
          <p:nvPr/>
        </p:nvSpPr>
        <p:spPr>
          <a:xfrm>
            <a:off x="543353" y="530322"/>
            <a:ext cx="538253" cy="630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ko-Kore-KR" sz="4400" dirty="0">
                <a:solidFill>
                  <a:schemeClr val="bg1"/>
                </a:solidFill>
                <a:latin typeface="Poppins Medium"/>
              </a:rPr>
              <a:t>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1C8EDF-9EBD-2D97-89BB-24B5FAD4A648}"/>
              </a:ext>
            </a:extLst>
          </p:cNvPr>
          <p:cNvSpPr txBox="1"/>
          <p:nvPr/>
        </p:nvSpPr>
        <p:spPr>
          <a:xfrm>
            <a:off x="582862" y="6882792"/>
            <a:ext cx="59080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effectLst/>
                <a:latin typeface="Malgun Gothic" panose="020B0503020000020004" pitchFamily="34" charset="-127"/>
              </a:rPr>
              <a:t>-</a:t>
            </a:r>
            <a:r>
              <a:rPr lang="ko-KR" altLang="en-US" sz="2000" dirty="0">
                <a:effectLst/>
                <a:latin typeface="Malgun Gothic" panose="020B0503020000020004" pitchFamily="34" charset="-127"/>
              </a:rPr>
              <a:t> </a:t>
            </a:r>
            <a:r>
              <a:rPr lang="ko-KR" altLang="en-US" sz="2000" dirty="0">
                <a:latin typeface="Malgun Gothic" panose="020B0503020000020004" pitchFamily="34" charset="-127"/>
              </a:rPr>
              <a:t>연구 결과</a:t>
            </a:r>
            <a:endParaRPr lang="en-US" altLang="ko-KR" sz="2000" dirty="0">
              <a:latin typeface="Malgun Gothic" panose="020B0503020000020004" pitchFamily="34" charset="-127"/>
            </a:endParaRPr>
          </a:p>
          <a:p>
            <a:pPr algn="ctr"/>
            <a:r>
              <a:rPr lang="en-US" altLang="ko-KR" sz="20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effectLst/>
                <a:latin typeface="Malgun Gothic" panose="020B0503020000020004" pitchFamily="34" charset="-127"/>
              </a:rPr>
              <a:t>(</a:t>
            </a:r>
            <a:r>
              <a:rPr lang="ko-KR" altLang="en-US" sz="20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effectLst/>
                <a:latin typeface="Malgun Gothic" panose="020B0503020000020004" pitchFamily="34" charset="-127"/>
              </a:rPr>
              <a:t>얼룩 종류에 상관없이 얼룩만 검출</a:t>
            </a:r>
            <a:r>
              <a:rPr lang="en-US" altLang="ko-KR" sz="20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effectLst/>
                <a:latin typeface="Malgun Gothic" panose="020B0503020000020004" pitchFamily="34" charset="-127"/>
              </a:rPr>
              <a:t>)</a:t>
            </a:r>
            <a:endParaRPr lang="ko-KR" altLang="en-US" sz="2000" dirty="0">
              <a:ln>
                <a:solidFill>
                  <a:srgbClr val="FF0000"/>
                </a:solidFill>
              </a:ln>
              <a:solidFill>
                <a:srgbClr val="FF0000"/>
              </a:solidFill>
              <a:effectLst/>
              <a:latin typeface="Malgun Gothic" panose="020B0503020000020004" pitchFamily="34" charset="-127"/>
            </a:endParaRPr>
          </a:p>
        </p:txBody>
      </p:sp>
      <p:pic>
        <p:nvPicPr>
          <p:cNvPr id="24" name="그림 23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954FA59E-23C9-67CC-F80C-B62A46A9FE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727" b="32360"/>
          <a:stretch/>
        </p:blipFill>
        <p:spPr>
          <a:xfrm>
            <a:off x="1404978" y="3772488"/>
            <a:ext cx="4538621" cy="306766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25D5A65-EF57-5858-B313-52A021565F30}"/>
              </a:ext>
            </a:extLst>
          </p:cNvPr>
          <p:cNvGrpSpPr/>
          <p:nvPr/>
        </p:nvGrpSpPr>
        <p:grpSpPr>
          <a:xfrm>
            <a:off x="8305800" y="1967418"/>
            <a:ext cx="9767939" cy="456885"/>
            <a:chOff x="430311" y="1408440"/>
            <a:chExt cx="9767939" cy="456885"/>
          </a:xfrm>
        </p:grpSpPr>
        <p:sp>
          <p:nvSpPr>
            <p:cNvPr id="26" name="TextBox 36">
              <a:extLst>
                <a:ext uri="{FF2B5EF4-FFF2-40B4-BE49-F238E27FC236}">
                  <a16:creationId xmlns:a16="http://schemas.microsoft.com/office/drawing/2014/main" id="{4FDE074E-5275-9726-62BE-EFE1F3AF75F5}"/>
                </a:ext>
              </a:extLst>
            </p:cNvPr>
            <p:cNvSpPr txBox="1"/>
            <p:nvPr/>
          </p:nvSpPr>
          <p:spPr>
            <a:xfrm>
              <a:off x="1557260" y="1431945"/>
              <a:ext cx="8640990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2400" b="1" dirty="0">
                  <a:effectLst/>
                  <a:latin typeface="Malgun Gothic" panose="020B0503020000020004" pitchFamily="34" charset="-127"/>
                  <a:ea typeface="+mj-ea"/>
                </a:rPr>
                <a:t>관련 연구 </a:t>
              </a:r>
              <a:r>
                <a:rPr lang="en-US" altLang="ko-KR" sz="2400" b="1" dirty="0">
                  <a:effectLst/>
                  <a:latin typeface="Malgun Gothic" panose="020B0503020000020004" pitchFamily="34" charset="-127"/>
                  <a:ea typeface="+mj-ea"/>
                </a:rPr>
                <a:t>2</a:t>
              </a:r>
              <a:endParaRPr lang="ko-KR" altLang="en-US" sz="2400" dirty="0">
                <a:effectLst/>
                <a:latin typeface="+mj-ea"/>
                <a:ea typeface="+mj-ea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CB3869E8-DD92-7BBA-CDF7-FB0F485D8DF8}"/>
                </a:ext>
              </a:extLst>
            </p:cNvPr>
            <p:cNvGrpSpPr/>
            <p:nvPr/>
          </p:nvGrpSpPr>
          <p:grpSpPr>
            <a:xfrm>
              <a:off x="430311" y="1408440"/>
              <a:ext cx="874326" cy="456885"/>
              <a:chOff x="6228681" y="6884175"/>
              <a:chExt cx="800072" cy="298697"/>
            </a:xfrm>
          </p:grpSpPr>
          <p:sp>
            <p:nvSpPr>
              <p:cNvPr id="28" name="사각형: 둥근 위쪽 모서리 24">
                <a:extLst>
                  <a:ext uri="{FF2B5EF4-FFF2-40B4-BE49-F238E27FC236}">
                    <a16:creationId xmlns:a16="http://schemas.microsoft.com/office/drawing/2014/main" id="{2DCB7794-FAD7-8E0F-7CBF-A7E859E92737}"/>
                  </a:ext>
                </a:extLst>
              </p:cNvPr>
              <p:cNvSpPr/>
              <p:nvPr/>
            </p:nvSpPr>
            <p:spPr>
              <a:xfrm rot="5400000">
                <a:off x="6479368" y="6633488"/>
                <a:ext cx="298697" cy="80007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C59A"/>
              </a:soli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sz="1600" b="1">
                  <a:highlight>
                    <a:srgbClr val="00C59A"/>
                  </a:highlight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D558C04-3B32-C737-E7A8-30C37B96B9C1}"/>
                  </a:ext>
                </a:extLst>
              </p:cNvPr>
              <p:cNvSpPr txBox="1"/>
              <p:nvPr/>
            </p:nvSpPr>
            <p:spPr>
              <a:xfrm>
                <a:off x="6444419" y="6921346"/>
                <a:ext cx="431489" cy="201215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000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sz="2000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0EF5A7A-04FB-A568-5784-CEB619D96380}"/>
              </a:ext>
            </a:extLst>
          </p:cNvPr>
          <p:cNvSpPr txBox="1"/>
          <p:nvPr/>
        </p:nvSpPr>
        <p:spPr>
          <a:xfrm>
            <a:off x="8755345" y="2603736"/>
            <a:ext cx="5902885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33333"/>
                </a:solidFill>
                <a:latin typeface="Poppins Light"/>
              </a:rPr>
              <a:t> 국내 대학교에서 의류 폐기물 감소를 위해 </a:t>
            </a:r>
            <a:endParaRPr lang="en-US" altLang="ko-KR" sz="2000" dirty="0">
              <a:solidFill>
                <a:srgbClr val="333333"/>
              </a:solidFill>
              <a:latin typeface="Poppins Light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33333"/>
                </a:solidFill>
                <a:latin typeface="Poppins Light"/>
              </a:rPr>
              <a:t>의류 오염도를 이용한 의류 상태 분류 연구를 진행</a:t>
            </a:r>
            <a:endParaRPr lang="en-US" altLang="ko-KR" sz="2000" dirty="0">
              <a:solidFill>
                <a:srgbClr val="333333"/>
              </a:solidFill>
              <a:latin typeface="Poppins Ligh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1FA6BA-AE78-E79B-4AAA-CD31BA8C2553}"/>
              </a:ext>
            </a:extLst>
          </p:cNvPr>
          <p:cNvSpPr txBox="1"/>
          <p:nvPr/>
        </p:nvSpPr>
        <p:spPr>
          <a:xfrm>
            <a:off x="9013095" y="6877345"/>
            <a:ext cx="59080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effectLst/>
                <a:latin typeface="Malgun Gothic" panose="020B0503020000020004" pitchFamily="34" charset="-127"/>
              </a:rPr>
              <a:t>-</a:t>
            </a:r>
            <a:r>
              <a:rPr lang="ko-KR" altLang="en-US" sz="2000" dirty="0">
                <a:effectLst/>
                <a:latin typeface="Malgun Gothic" panose="020B0503020000020004" pitchFamily="34" charset="-127"/>
              </a:rPr>
              <a:t> </a:t>
            </a:r>
            <a:r>
              <a:rPr lang="ko-KR" altLang="en-US" sz="2000" dirty="0">
                <a:latin typeface="Malgun Gothic" panose="020B0503020000020004" pitchFamily="34" charset="-127"/>
              </a:rPr>
              <a:t>오염도 분류 기준</a:t>
            </a:r>
            <a:endParaRPr lang="en-US" altLang="ko-KR" sz="2000" dirty="0">
              <a:latin typeface="Malgun Gothic" panose="020B0503020000020004" pitchFamily="34" charset="-127"/>
            </a:endParaRPr>
          </a:p>
          <a:p>
            <a:pPr algn="ctr"/>
            <a:r>
              <a:rPr lang="en-US" altLang="ko-KR" sz="20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effectLst/>
                <a:latin typeface="Malgun Gothic" panose="020B0503020000020004" pitchFamily="34" charset="-127"/>
              </a:rPr>
              <a:t>(</a:t>
            </a:r>
            <a:r>
              <a:rPr lang="ko-KR" altLang="en-US" sz="20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effectLst/>
                <a:latin typeface="Malgun Gothic" panose="020B0503020000020004" pitchFamily="34" charset="-127"/>
              </a:rPr>
              <a:t>의류의 얼룩 오염도로만 분류</a:t>
            </a:r>
            <a:r>
              <a:rPr lang="en-US" altLang="ko-KR" sz="20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effectLst/>
                <a:latin typeface="Malgun Gothic" panose="020B0503020000020004" pitchFamily="34" charset="-127"/>
              </a:rPr>
              <a:t>)</a:t>
            </a:r>
            <a:endParaRPr lang="ko-KR" altLang="en-US" sz="2000" dirty="0">
              <a:ln>
                <a:solidFill>
                  <a:srgbClr val="FF0000"/>
                </a:solidFill>
              </a:ln>
              <a:solidFill>
                <a:srgbClr val="FF0000"/>
              </a:solidFill>
              <a:effectLst/>
              <a:latin typeface="Malgun Gothic" panose="020B0503020000020004" pitchFamily="34" charset="-127"/>
            </a:endParaRPr>
          </a:p>
        </p:txBody>
      </p:sp>
      <p:pic>
        <p:nvPicPr>
          <p:cNvPr id="33" name="그림 32" descr="의류, 패션 디자인, 패션, 캐주얼 드레스이(가) 표시된 사진&#10;&#10;자동 생성된 설명">
            <a:extLst>
              <a:ext uri="{FF2B5EF4-FFF2-40B4-BE49-F238E27FC236}">
                <a16:creationId xmlns:a16="http://schemas.microsoft.com/office/drawing/2014/main" id="{94ED6855-7CA1-3621-6AA5-214D6D947C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13" b="48160"/>
          <a:stretch/>
        </p:blipFill>
        <p:spPr>
          <a:xfrm>
            <a:off x="8305799" y="3894429"/>
            <a:ext cx="7086600" cy="266941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809DC89-0E3D-2D97-C137-F62B98E06F18}"/>
              </a:ext>
            </a:extLst>
          </p:cNvPr>
          <p:cNvSpPr txBox="1"/>
          <p:nvPr/>
        </p:nvSpPr>
        <p:spPr>
          <a:xfrm>
            <a:off x="1081606" y="8122333"/>
            <a:ext cx="14542620" cy="2015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rgbClr val="333333"/>
                </a:solidFill>
                <a:latin typeface="Poppins Light"/>
              </a:rPr>
              <a:t>해당 연구들은 </a:t>
            </a:r>
            <a:r>
              <a:rPr lang="ko-KR" altLang="en-US" sz="2200" b="1" dirty="0">
                <a:solidFill>
                  <a:srgbClr val="333333"/>
                </a:solidFill>
                <a:latin typeface="Poppins Light"/>
              </a:rPr>
              <a:t>의류의 얼룩을 검출하였지만</a:t>
            </a:r>
            <a:r>
              <a:rPr lang="en-US" altLang="ko-KR" sz="2200" b="1" dirty="0">
                <a:solidFill>
                  <a:srgbClr val="333333"/>
                </a:solidFill>
                <a:latin typeface="Poppins Light"/>
              </a:rPr>
              <a:t>,</a:t>
            </a:r>
            <a:r>
              <a:rPr lang="ko-KR" altLang="en-US" sz="2200" b="1" dirty="0">
                <a:solidFill>
                  <a:srgbClr val="333333"/>
                </a:solidFill>
                <a:latin typeface="Poppins Light"/>
              </a:rPr>
              <a:t> 얼룩의 종류로는 분류하지 않아 세탁물의 세탁 방법 및 가격을 </a:t>
            </a:r>
            <a:r>
              <a:rPr lang="ko-KR" altLang="en-US" sz="2200" dirty="0">
                <a:solidFill>
                  <a:srgbClr val="333333"/>
                </a:solidFill>
                <a:latin typeface="Poppins Light"/>
              </a:rPr>
              <a:t>정하기에는 적합하지 않다</a:t>
            </a:r>
            <a:r>
              <a:rPr lang="en-US" altLang="ko-KR" sz="2200" dirty="0">
                <a:solidFill>
                  <a:srgbClr val="333333"/>
                </a:solidFill>
                <a:latin typeface="Poppins Light"/>
              </a:rPr>
              <a:t>.</a:t>
            </a:r>
            <a:endParaRPr lang="en-US" altLang="ko-KR" sz="2200" b="1" dirty="0">
              <a:solidFill>
                <a:srgbClr val="333333"/>
              </a:solidFill>
              <a:latin typeface="Poppins Light"/>
            </a:endParaRPr>
          </a:p>
          <a:p>
            <a:pPr marL="180000" indent="-1800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13503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0" y="13440"/>
            <a:ext cx="18288000" cy="1575837"/>
            <a:chOff x="-77329" y="-253"/>
            <a:chExt cx="6186311" cy="123595"/>
          </a:xfrm>
        </p:grpSpPr>
        <p:sp>
          <p:nvSpPr>
            <p:cNvPr id="7" name="Freeform 7"/>
            <p:cNvSpPr/>
            <p:nvPr/>
          </p:nvSpPr>
          <p:spPr>
            <a:xfrm>
              <a:off x="-77329" y="-253"/>
              <a:ext cx="6186311" cy="123595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18245" y="723900"/>
            <a:ext cx="10592755" cy="44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ko-KR" altLang="en-US" sz="4400" spc="74" dirty="0">
                <a:solidFill>
                  <a:schemeClr val="bg1"/>
                </a:solidFill>
                <a:latin typeface="Poppins Medium"/>
              </a:rPr>
              <a:t>연구 배경 및 목적 </a:t>
            </a:r>
            <a:r>
              <a:rPr lang="en-US" altLang="ko-KR" sz="4400" spc="74" dirty="0">
                <a:solidFill>
                  <a:schemeClr val="bg1"/>
                </a:solidFill>
                <a:latin typeface="Poppins Medium"/>
              </a:rPr>
              <a:t>(4)</a:t>
            </a:r>
            <a:endParaRPr lang="en-US" sz="4400" spc="74" dirty="0">
              <a:solidFill>
                <a:schemeClr val="bg1"/>
              </a:solidFill>
              <a:latin typeface="Poppins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43353" y="530322"/>
            <a:ext cx="538253" cy="630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ko-Kore-KR" sz="4400" dirty="0">
                <a:solidFill>
                  <a:schemeClr val="bg1"/>
                </a:solidFill>
                <a:latin typeface="Poppins Medium"/>
              </a:rPr>
              <a:t>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8F8C6B-411E-6A9C-4397-4B59EA43AE66}"/>
              </a:ext>
            </a:extLst>
          </p:cNvPr>
          <p:cNvSpPr txBox="1"/>
          <p:nvPr/>
        </p:nvSpPr>
        <p:spPr>
          <a:xfrm>
            <a:off x="609601" y="1779675"/>
            <a:ext cx="10668000" cy="63919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lnSpc>
                <a:spcPct val="150000"/>
              </a:lnSpc>
              <a:buFont typeface="Arial" panose="020B0604020202020204" pitchFamily="34" charset="0"/>
              <a:buNone/>
              <a:defRPr sz="1400">
                <a:solidFill>
                  <a:srgbClr val="0070C0"/>
                </a:solidFill>
                <a:latin typeface="+mn-ea"/>
              </a:defRPr>
            </a:lvl1pPr>
          </a:lstStyle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chemeClr val="tx1"/>
                </a:solidFill>
                <a:latin typeface="+mn-ea"/>
              </a:rPr>
              <a:t>비대면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 세탁 서비스 절차 중 많은 시간이 소모되는 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검수 절차 개선을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위해  일상 생활에서 자주 발생하는 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얼룩인 김치 자국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 볼펜 잉크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 커피 자국을 검출 및 분류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다양한 환경 및 디바이스에서 세탁물 얼룩 검출 및 분류를 위해 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Faster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R_CNN(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전이학습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)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과 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Yolov5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 모델을 이용하여 성능 비교</a:t>
            </a:r>
            <a:endParaRPr lang="en-US" altLang="ko-KR" sz="2400" b="1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tx1"/>
                </a:solidFill>
              </a:rPr>
              <a:t>학습된 모델과 카메라를 이용하여 세탁물 얼룩 검출 및 분류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tx1"/>
                </a:solidFill>
              </a:rPr>
              <a:t>자사 세탁소 프로그램에 적용하여 검수 절차 개선</a:t>
            </a:r>
            <a:endParaRPr lang="en-US" altLang="ko-KR" sz="2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FE8E75-5849-C29E-6E13-B4C380844510}"/>
              </a:ext>
            </a:extLst>
          </p:cNvPr>
          <p:cNvSpPr txBox="1"/>
          <p:nvPr/>
        </p:nvSpPr>
        <p:spPr>
          <a:xfrm>
            <a:off x="10751218" y="9468852"/>
            <a:ext cx="53461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latin typeface="+mj-ea"/>
                <a:ea typeface="+mj-ea"/>
              </a:rPr>
              <a:t>-</a:t>
            </a:r>
            <a:r>
              <a:rPr lang="ko-KR" altLang="en-US" sz="2000">
                <a:latin typeface="+mj-ea"/>
                <a:ea typeface="+mj-ea"/>
              </a:rPr>
              <a:t> 세탁물 얼룩 검출을 위한 딥러닝 모델</a:t>
            </a:r>
          </a:p>
        </p:txBody>
      </p:sp>
      <p:pic>
        <p:nvPicPr>
          <p:cNvPr id="11" name="그림 10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CB0594A8-7C3F-46A9-9797-C3F7B1F57B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7277100"/>
            <a:ext cx="7646159" cy="1944739"/>
          </a:xfrm>
          <a:prstGeom prst="rect">
            <a:avLst/>
          </a:prstGeom>
        </p:spPr>
      </p:pic>
      <p:pic>
        <p:nvPicPr>
          <p:cNvPr id="15" name="그림 14" descr="아동 미술이(가) 표시된 사진&#10;&#10;자동 생성된 설명">
            <a:extLst>
              <a:ext uri="{FF2B5EF4-FFF2-40B4-BE49-F238E27FC236}">
                <a16:creationId xmlns:a16="http://schemas.microsoft.com/office/drawing/2014/main" id="{979319F1-E4D1-A676-1969-D232A1D0F4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0" y="2583860"/>
            <a:ext cx="4745009" cy="35935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3AC22BF-93B0-795D-1A78-43FDF8D68B49}"/>
              </a:ext>
            </a:extLst>
          </p:cNvPr>
          <p:cNvSpPr txBox="1"/>
          <p:nvPr/>
        </p:nvSpPr>
        <p:spPr>
          <a:xfrm>
            <a:off x="12039600" y="6424470"/>
            <a:ext cx="53461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effectLst/>
                <a:latin typeface="+mj-ea"/>
                <a:ea typeface="+mj-ea"/>
              </a:rPr>
              <a:t>-</a:t>
            </a:r>
            <a:r>
              <a:rPr lang="ko-KR" altLang="en-US" sz="2000">
                <a:effectLst/>
                <a:latin typeface="+mj-ea"/>
                <a:ea typeface="+mj-ea"/>
              </a:rPr>
              <a:t> 얼룩 검출 및 분류 </a:t>
            </a:r>
            <a:r>
              <a:rPr lang="en-US" altLang="ko-KR" sz="2000">
                <a:effectLst/>
                <a:latin typeface="+mj-ea"/>
                <a:ea typeface="+mj-ea"/>
              </a:rPr>
              <a:t>(</a:t>
            </a:r>
            <a:r>
              <a:rPr lang="ko-KR" altLang="en-US" sz="2000">
                <a:effectLst/>
                <a:latin typeface="+mj-ea"/>
                <a:ea typeface="+mj-ea"/>
              </a:rPr>
              <a:t> 김치</a:t>
            </a:r>
            <a:r>
              <a:rPr lang="en-US" altLang="ko-KR" sz="2000">
                <a:effectLst/>
                <a:latin typeface="+mj-ea"/>
                <a:ea typeface="+mj-ea"/>
              </a:rPr>
              <a:t>,</a:t>
            </a:r>
            <a:r>
              <a:rPr lang="ko-KR" altLang="en-US" sz="2000">
                <a:effectLst/>
                <a:latin typeface="+mj-ea"/>
                <a:ea typeface="+mj-ea"/>
              </a:rPr>
              <a:t> 잉크</a:t>
            </a:r>
            <a:r>
              <a:rPr lang="en-US" altLang="ko-KR" sz="2000">
                <a:effectLst/>
                <a:latin typeface="+mj-ea"/>
                <a:ea typeface="+mj-ea"/>
              </a:rPr>
              <a:t>,</a:t>
            </a:r>
            <a:r>
              <a:rPr lang="ko-KR" altLang="en-US" sz="2000">
                <a:effectLst/>
                <a:latin typeface="+mj-ea"/>
                <a:ea typeface="+mj-ea"/>
              </a:rPr>
              <a:t> 커피 </a:t>
            </a:r>
            <a:r>
              <a:rPr lang="en-US" altLang="ko-KR" sz="2000">
                <a:effectLst/>
                <a:latin typeface="+mj-ea"/>
                <a:ea typeface="+mj-ea"/>
              </a:rPr>
              <a:t>)</a:t>
            </a:r>
            <a:endParaRPr lang="ko-KR" altLang="en-US" sz="2000"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88462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8"/>
          <p:cNvGrpSpPr/>
          <p:nvPr/>
        </p:nvGrpSpPr>
        <p:grpSpPr>
          <a:xfrm>
            <a:off x="-14288" y="-19050"/>
            <a:ext cx="18288000" cy="10325100"/>
            <a:chOff x="0" y="0"/>
            <a:chExt cx="1370105" cy="393588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70105" cy="3935885"/>
            </a:xfrm>
            <a:custGeom>
              <a:avLst/>
              <a:gdLst/>
              <a:ahLst/>
              <a:cxnLst/>
              <a:rect l="l" t="t" r="r" b="b"/>
              <a:pathLst>
                <a:path w="1370105" h="3935885">
                  <a:moveTo>
                    <a:pt x="0" y="0"/>
                  </a:moveTo>
                  <a:lnTo>
                    <a:pt x="1370105" y="0"/>
                  </a:lnTo>
                  <a:lnTo>
                    <a:pt x="1370105" y="3935885"/>
                  </a:lnTo>
                  <a:lnTo>
                    <a:pt x="0" y="3935885"/>
                  </a:lnTo>
                  <a:close/>
                </a:path>
              </a:pathLst>
            </a:custGeom>
            <a:solidFill>
              <a:srgbClr val="00C49A"/>
            </a:solidFill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313C96F-EFED-59FD-5713-7E4A33E90F42}"/>
              </a:ext>
            </a:extLst>
          </p:cNvPr>
          <p:cNvSpPr/>
          <p:nvPr/>
        </p:nvSpPr>
        <p:spPr>
          <a:xfrm>
            <a:off x="-14288" y="2628900"/>
            <a:ext cx="18288000" cy="419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TextBox 2"/>
          <p:cNvSpPr txBox="1"/>
          <p:nvPr/>
        </p:nvSpPr>
        <p:spPr>
          <a:xfrm>
            <a:off x="2362200" y="4385525"/>
            <a:ext cx="14325600" cy="677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6000" dirty="0">
                <a:solidFill>
                  <a:srgbClr val="333333"/>
                </a:solidFill>
                <a:latin typeface="Poppins Light"/>
              </a:rPr>
              <a:t>얼룩 검출 및 분류를 위한 딥러닝 모델 </a:t>
            </a:r>
            <a:endParaRPr lang="en-US" altLang="ko-Kore-KR" sz="6000" dirty="0">
              <a:solidFill>
                <a:srgbClr val="333333"/>
              </a:solidFill>
              <a:latin typeface="Poppins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81064" y="4382897"/>
            <a:ext cx="1011421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ko-Kore-KR" sz="6000" dirty="0">
                <a:solidFill>
                  <a:srgbClr val="333333"/>
                </a:solidFill>
                <a:latin typeface="Poppins Medium"/>
              </a:rPr>
              <a:t>II</a:t>
            </a:r>
            <a:endParaRPr lang="en-US" sz="6000" dirty="0">
              <a:solidFill>
                <a:srgbClr val="333333"/>
              </a:solidFill>
              <a:latin typeface="Poppi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2189503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0" y="3"/>
            <a:ext cx="18288000" cy="1575836"/>
            <a:chOff x="-77329" y="-253"/>
            <a:chExt cx="6186311" cy="123595"/>
          </a:xfrm>
        </p:grpSpPr>
        <p:sp>
          <p:nvSpPr>
            <p:cNvPr id="7" name="Freeform 7"/>
            <p:cNvSpPr/>
            <p:nvPr/>
          </p:nvSpPr>
          <p:spPr>
            <a:xfrm>
              <a:off x="-77329" y="-253"/>
              <a:ext cx="6186311" cy="123595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81606" y="723900"/>
            <a:ext cx="10592755" cy="44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4400" spc="74" dirty="0">
                <a:solidFill>
                  <a:schemeClr val="bg1"/>
                </a:solidFill>
                <a:latin typeface="Poppins Medium"/>
              </a:rPr>
              <a:t>Faster R-CNN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3353" y="530322"/>
            <a:ext cx="538253" cy="630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ko-Kore-KR" sz="4400" dirty="0">
                <a:solidFill>
                  <a:schemeClr val="bg1"/>
                </a:solidFill>
                <a:latin typeface="Poppins Medium"/>
              </a:rPr>
              <a:t>II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2E8FB82-0BC6-EF1C-FE0F-41F0CFF60DA4}"/>
              </a:ext>
            </a:extLst>
          </p:cNvPr>
          <p:cNvSpPr txBox="1"/>
          <p:nvPr/>
        </p:nvSpPr>
        <p:spPr>
          <a:xfrm>
            <a:off x="1295400" y="3007843"/>
            <a:ext cx="9057847" cy="3120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Faster R-CNN</a:t>
            </a:r>
            <a:r>
              <a:rPr lang="ko-KR" altLang="en-US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은 </a:t>
            </a:r>
            <a:r>
              <a:rPr lang="en-US" altLang="ko-KR" sz="2200" b="1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</a:t>
            </a:r>
            <a:r>
              <a:rPr lang="en" altLang="ko-Kore-KR" sz="2400" b="1" dirty="0" err="1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egion</a:t>
            </a:r>
            <a:r>
              <a:rPr lang="en" altLang="ko-Kore-KR" sz="2400" b="1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Proposal Network(RPN)</a:t>
            </a:r>
            <a:r>
              <a:rPr lang="ko-KR" altLang="en-US" sz="2400" b="1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을 </a:t>
            </a:r>
            <a:r>
              <a:rPr lang="ko-KR" altLang="en-US" sz="24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추가하여</a:t>
            </a:r>
            <a:r>
              <a:rPr lang="en-US" altLang="ko-KR" sz="24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Fast R-CNN</a:t>
            </a:r>
            <a:r>
              <a:rPr lang="ko-KR" altLang="en-US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의 </a:t>
            </a:r>
            <a:r>
              <a:rPr lang="ko-KR" altLang="en-US" sz="2200" b="1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단점을 해결하여 학습 및 추론 속도를 향상시킨 객체 탐지 모델</a:t>
            </a:r>
            <a:endParaRPr lang="en-US" altLang="ko-KR" sz="2200" dirty="0">
              <a:solidFill>
                <a:srgbClr val="333333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200" dirty="0">
              <a:solidFill>
                <a:srgbClr val="333333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Fast R-CNN</a:t>
            </a:r>
            <a:r>
              <a:rPr lang="ko-KR" altLang="en-US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의 단점은 후보 영역 추정을 위해 사용하는 </a:t>
            </a:r>
            <a:r>
              <a:rPr lang="en-US" altLang="ko-KR" sz="2200" b="1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Selective Search</a:t>
            </a:r>
            <a:r>
              <a:rPr lang="ko-KR" altLang="en-US" sz="2200" b="1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가 </a:t>
            </a:r>
            <a:r>
              <a:rPr lang="en-US" altLang="ko-KR" sz="2200" b="1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CPU</a:t>
            </a:r>
            <a:r>
              <a:rPr lang="ko-KR" altLang="en-US" sz="2200" b="1" dirty="0" err="1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lang="ko-KR" altLang="en-US" sz="2200" b="1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사용하여 병목 현상</a:t>
            </a:r>
            <a:r>
              <a:rPr lang="ko-KR" altLang="en-US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 발생</a:t>
            </a:r>
            <a:endParaRPr lang="en-US" altLang="ko-KR" sz="2200" dirty="0">
              <a:solidFill>
                <a:srgbClr val="333333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3" name="그림 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4C34D3BB-6382-E888-1E6C-B5773CE8C1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66"/>
          <a:stretch/>
        </p:blipFill>
        <p:spPr>
          <a:xfrm>
            <a:off x="11353800" y="2546484"/>
            <a:ext cx="5300650" cy="5194031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95C3DD8-A52F-D54D-7577-AE325963F55C}"/>
              </a:ext>
            </a:extLst>
          </p:cNvPr>
          <p:cNvGrpSpPr/>
          <p:nvPr/>
        </p:nvGrpSpPr>
        <p:grpSpPr>
          <a:xfrm>
            <a:off x="824233" y="2300289"/>
            <a:ext cx="9767940" cy="505199"/>
            <a:chOff x="430310" y="1408455"/>
            <a:chExt cx="9767940" cy="505199"/>
          </a:xfrm>
        </p:grpSpPr>
        <p:sp>
          <p:nvSpPr>
            <p:cNvPr id="5" name="TextBox 36">
              <a:extLst>
                <a:ext uri="{FF2B5EF4-FFF2-40B4-BE49-F238E27FC236}">
                  <a16:creationId xmlns:a16="http://schemas.microsoft.com/office/drawing/2014/main" id="{5C0F28DE-3165-7F9D-E52F-9F1DB6C595AB}"/>
                </a:ext>
              </a:extLst>
            </p:cNvPr>
            <p:cNvSpPr txBox="1"/>
            <p:nvPr/>
          </p:nvSpPr>
          <p:spPr>
            <a:xfrm>
              <a:off x="1557260" y="1431945"/>
              <a:ext cx="8640990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en-US" altLang="ko-KR" sz="2800" b="1" dirty="0">
                  <a:latin typeface="Malgun Gothic" panose="020B0503020000020004" pitchFamily="34" charset="-127"/>
                  <a:ea typeface="+mj-ea"/>
                </a:rPr>
                <a:t>Faster R-CNN</a:t>
              </a:r>
              <a:endParaRPr lang="ko-KR" altLang="en-US" sz="2800" dirty="0">
                <a:effectLst/>
                <a:latin typeface="+mj-ea"/>
                <a:ea typeface="+mj-ea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5E83307-3E78-6208-1D1F-FE382D2E8117}"/>
                </a:ext>
              </a:extLst>
            </p:cNvPr>
            <p:cNvGrpSpPr/>
            <p:nvPr/>
          </p:nvGrpSpPr>
          <p:grpSpPr>
            <a:xfrm>
              <a:off x="430310" y="1408455"/>
              <a:ext cx="966782" cy="505199"/>
              <a:chOff x="6228680" y="6884181"/>
              <a:chExt cx="884676" cy="330283"/>
            </a:xfrm>
          </p:grpSpPr>
          <p:sp>
            <p:nvSpPr>
              <p:cNvPr id="12" name="사각형: 둥근 위쪽 모서리 24">
                <a:extLst>
                  <a:ext uri="{FF2B5EF4-FFF2-40B4-BE49-F238E27FC236}">
                    <a16:creationId xmlns:a16="http://schemas.microsoft.com/office/drawing/2014/main" id="{310CFCBF-847C-D780-FF6F-C11F652D0F7E}"/>
                  </a:ext>
                </a:extLst>
              </p:cNvPr>
              <p:cNvSpPr/>
              <p:nvPr/>
            </p:nvSpPr>
            <p:spPr>
              <a:xfrm rot="5400000">
                <a:off x="6505876" y="6606985"/>
                <a:ext cx="330283" cy="88467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C59A"/>
              </a:soli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>
                  <a:highlight>
                    <a:srgbClr val="00C59A"/>
                  </a:highlight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223771-307A-B9B6-CB5F-367664C92CFB}"/>
                  </a:ext>
                </a:extLst>
              </p:cNvPr>
              <p:cNvSpPr txBox="1"/>
              <p:nvPr/>
            </p:nvSpPr>
            <p:spPr>
              <a:xfrm>
                <a:off x="6444419" y="6921346"/>
                <a:ext cx="431489" cy="24145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sz="2400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E0D893E-4632-0827-C676-E497E54DA06A}"/>
              </a:ext>
            </a:extLst>
          </p:cNvPr>
          <p:cNvSpPr txBox="1"/>
          <p:nvPr/>
        </p:nvSpPr>
        <p:spPr>
          <a:xfrm>
            <a:off x="11353800" y="8011830"/>
            <a:ext cx="5346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/>
                <a:latin typeface="+mj-ea"/>
                <a:ea typeface="+mj-ea"/>
              </a:defRPr>
            </a:lvl1pPr>
          </a:lstStyle>
          <a:p>
            <a:r>
              <a:rPr lang="en-US" altLang="ko-KR" sz="1800" dirty="0"/>
              <a:t>-</a:t>
            </a:r>
            <a:r>
              <a:rPr lang="ko-KR" altLang="en-US" sz="1800" dirty="0"/>
              <a:t> </a:t>
            </a:r>
            <a:r>
              <a:rPr lang="en-US" altLang="ko-KR" sz="1800" dirty="0"/>
              <a:t>Faster R-CNN </a:t>
            </a:r>
            <a:r>
              <a:rPr lang="ko-KR" altLang="en-US" sz="1800" dirty="0"/>
              <a:t>구조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2EC2CB4-446F-F0B6-F75F-611559375DA9}"/>
              </a:ext>
            </a:extLst>
          </p:cNvPr>
          <p:cNvGrpSpPr/>
          <p:nvPr/>
        </p:nvGrpSpPr>
        <p:grpSpPr>
          <a:xfrm>
            <a:off x="857208" y="7160786"/>
            <a:ext cx="9767940" cy="505199"/>
            <a:chOff x="430310" y="1408455"/>
            <a:chExt cx="9767940" cy="505199"/>
          </a:xfrm>
        </p:grpSpPr>
        <p:sp>
          <p:nvSpPr>
            <p:cNvPr id="16" name="TextBox 36">
              <a:extLst>
                <a:ext uri="{FF2B5EF4-FFF2-40B4-BE49-F238E27FC236}">
                  <a16:creationId xmlns:a16="http://schemas.microsoft.com/office/drawing/2014/main" id="{96FA9EF7-02C6-C1C9-070A-65069D697175}"/>
                </a:ext>
              </a:extLst>
            </p:cNvPr>
            <p:cNvSpPr txBox="1"/>
            <p:nvPr/>
          </p:nvSpPr>
          <p:spPr>
            <a:xfrm>
              <a:off x="1557260" y="1431945"/>
              <a:ext cx="8640990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en-US" altLang="ko-KR" sz="2800" b="1" dirty="0">
                  <a:effectLst/>
                  <a:latin typeface="Malgun Gothic" panose="020B0503020000020004" pitchFamily="34" charset="-127"/>
                  <a:ea typeface="+mj-ea"/>
                </a:rPr>
                <a:t>Regi</a:t>
              </a:r>
              <a:r>
                <a:rPr lang="en-US" altLang="ko-KR" sz="2800" b="1" dirty="0">
                  <a:latin typeface="Malgun Gothic" panose="020B0503020000020004" pitchFamily="34" charset="-127"/>
                  <a:ea typeface="+mj-ea"/>
                </a:rPr>
                <a:t>o</a:t>
              </a:r>
              <a:r>
                <a:rPr lang="en-US" altLang="ko-KR" sz="2800" b="1" dirty="0">
                  <a:effectLst/>
                  <a:latin typeface="Malgun Gothic" panose="020B0503020000020004" pitchFamily="34" charset="-127"/>
                  <a:ea typeface="+mj-ea"/>
                </a:rPr>
                <a:t>n Pro</a:t>
              </a:r>
              <a:r>
                <a:rPr lang="en-US" altLang="ko-KR" sz="2800" b="1" dirty="0">
                  <a:latin typeface="Malgun Gothic" panose="020B0503020000020004" pitchFamily="34" charset="-127"/>
                  <a:ea typeface="+mj-ea"/>
                </a:rPr>
                <a:t>posal Network (RPN)</a:t>
              </a:r>
              <a:endParaRPr lang="ko-KR" altLang="en-US" sz="2800" dirty="0">
                <a:effectLst/>
                <a:latin typeface="+mj-ea"/>
                <a:ea typeface="+mj-ea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5626D32-CF17-A41E-5546-54BED304327D}"/>
                </a:ext>
              </a:extLst>
            </p:cNvPr>
            <p:cNvGrpSpPr/>
            <p:nvPr/>
          </p:nvGrpSpPr>
          <p:grpSpPr>
            <a:xfrm>
              <a:off x="430310" y="1408455"/>
              <a:ext cx="966782" cy="505199"/>
              <a:chOff x="6228680" y="6884181"/>
              <a:chExt cx="884676" cy="330283"/>
            </a:xfrm>
          </p:grpSpPr>
          <p:sp>
            <p:nvSpPr>
              <p:cNvPr id="18" name="사각형: 둥근 위쪽 모서리 24">
                <a:extLst>
                  <a:ext uri="{FF2B5EF4-FFF2-40B4-BE49-F238E27FC236}">
                    <a16:creationId xmlns:a16="http://schemas.microsoft.com/office/drawing/2014/main" id="{91F94E6F-265A-A466-C075-16A3F7C8D9F3}"/>
                  </a:ext>
                </a:extLst>
              </p:cNvPr>
              <p:cNvSpPr/>
              <p:nvPr/>
            </p:nvSpPr>
            <p:spPr>
              <a:xfrm rot="5400000">
                <a:off x="6505876" y="6606985"/>
                <a:ext cx="330283" cy="88467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C59A"/>
              </a:soli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>
                  <a:highlight>
                    <a:srgbClr val="00C59A"/>
                  </a:highlight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3EB9B08-F2DA-A39F-0D36-9552F25C8515}"/>
                  </a:ext>
                </a:extLst>
              </p:cNvPr>
              <p:cNvSpPr txBox="1"/>
              <p:nvPr/>
            </p:nvSpPr>
            <p:spPr>
              <a:xfrm>
                <a:off x="6444419" y="6921346"/>
                <a:ext cx="431489" cy="24145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sz="2400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6517C16-2F6E-42D6-BF42-00EF38397E65}"/>
              </a:ext>
            </a:extLst>
          </p:cNvPr>
          <p:cNvSpPr txBox="1"/>
          <p:nvPr/>
        </p:nvSpPr>
        <p:spPr>
          <a:xfrm>
            <a:off x="1290638" y="8054848"/>
            <a:ext cx="9746588" cy="534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b="1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후보 영역 추정 연산을 </a:t>
            </a:r>
            <a:r>
              <a:rPr lang="en-US" altLang="ko-KR" sz="2200" b="1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CPU</a:t>
            </a:r>
            <a:r>
              <a:rPr lang="ko-KR" altLang="en-US" sz="2200" b="1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가 아닌 </a:t>
            </a:r>
            <a:r>
              <a:rPr lang="en-US" altLang="ko-KR" sz="2200" b="1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GPU</a:t>
            </a:r>
            <a:r>
              <a:rPr lang="ko-KR" altLang="en-US" sz="2200" b="1" dirty="0" err="1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lang="ko-KR" altLang="en-US" sz="2200" b="1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사용하여 병목 현상을 방지</a:t>
            </a:r>
            <a:endParaRPr lang="en-US" altLang="ko-KR" sz="2200" b="1" dirty="0">
              <a:solidFill>
                <a:srgbClr val="333333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053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5849</TotalTime>
  <Words>3142</Words>
  <Application>Microsoft Macintosh PowerPoint</Application>
  <PresentationFormat>사용자 지정</PresentationFormat>
  <Paragraphs>688</Paragraphs>
  <Slides>32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2" baseType="lpstr">
      <vt:lpstr>Arial</vt:lpstr>
      <vt:lpstr>-apple-system-font</vt:lpstr>
      <vt:lpstr>Poppins Light</vt:lpstr>
      <vt:lpstr>Poppins Medium</vt:lpstr>
      <vt:lpstr>Malgun Gothic</vt:lpstr>
      <vt:lpstr>Calibri</vt:lpstr>
      <vt:lpstr>Montserrat</vt:lpstr>
      <vt:lpstr>Poppins Bold</vt:lpstr>
      <vt:lpstr>Malgun Gothic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Tosca Green Blue Soft Grey Black Minimalist Thesis Research Study Presentation Template</dc:title>
  <cp:lastModifiedBy>이 재익</cp:lastModifiedBy>
  <cp:revision>335</cp:revision>
  <dcterms:created xsi:type="dcterms:W3CDTF">2006-08-16T00:00:00Z</dcterms:created>
  <dcterms:modified xsi:type="dcterms:W3CDTF">2023-12-11T01:46:55Z</dcterms:modified>
  <dc:identifier>DAFyvdblneU</dc:identifier>
</cp:coreProperties>
</file>